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8" r:id="rId2"/>
    <p:sldId id="259" r:id="rId3"/>
  </p:sldIdLst>
  <p:sldSz cx="8120063" cy="10826750" type="B4ISO"/>
  <p:notesSz cx="7034213" cy="10164763"/>
  <p:embeddedFontLst>
    <p:embeddedFont>
      <p:font typeface="BIZ UDPゴシック" panose="020B0400000000000000" pitchFamily="50" charset="-128"/>
      <p:regular r:id="rId5"/>
      <p:bold r:id="rId6"/>
    </p:embeddedFont>
    <p:embeddedFont>
      <p:font typeface="BIZ UDP明朝 Medium" panose="02020500000000000000" pitchFamily="18" charset="-128"/>
      <p:regular r:id="rId7"/>
    </p:embeddedFont>
    <p:embeddedFont>
      <p:font typeface="HGS明朝E" panose="02020900000000000000" pitchFamily="18" charset="-128"/>
      <p:regular r:id="rId8"/>
    </p:embeddedFont>
    <p:embeddedFont>
      <p:font typeface="HG丸ｺﾞｼｯｸM-PRO" panose="020F0600000000000000" pitchFamily="50" charset="-128"/>
      <p:regular r:id="rId9"/>
    </p:embeddedFont>
    <p:embeddedFont>
      <p:font typeface="メイリオ" panose="020B0604030504040204" pitchFamily="50" charset="-128"/>
      <p:regular r:id="rId10"/>
      <p:bold r:id="rId11"/>
      <p:italic r:id="rId12"/>
      <p:boldItalic r:id="rId13"/>
    </p:embeddedFont>
    <p:embeddedFont>
      <p:font typeface="游明朝" panose="02020400000000000000" pitchFamily="18" charset="-128"/>
      <p:regular r:id="rId14"/>
    </p:embeddedFont>
  </p:embeddedFontLst>
  <p:defaultTextStyle>
    <a:defPPr>
      <a:defRPr lang="ja-JP"/>
    </a:defPPr>
    <a:lvl1pPr marL="0" algn="l" defTabSz="1082588" rtl="0" eaLnBrk="1" latinLnBrk="0" hangingPunct="1">
      <a:defRPr kumimoji="1" sz="2180" kern="1200">
        <a:solidFill>
          <a:schemeClr val="tx1"/>
        </a:solidFill>
        <a:latin typeface="+mn-lt"/>
        <a:ea typeface="+mn-ea"/>
        <a:cs typeface="+mn-cs"/>
      </a:defRPr>
    </a:lvl1pPr>
    <a:lvl2pPr marL="541294" algn="l" defTabSz="1082588" rtl="0" eaLnBrk="1" latinLnBrk="0" hangingPunct="1">
      <a:defRPr kumimoji="1" sz="2180" kern="1200">
        <a:solidFill>
          <a:schemeClr val="tx1"/>
        </a:solidFill>
        <a:latin typeface="+mn-lt"/>
        <a:ea typeface="+mn-ea"/>
        <a:cs typeface="+mn-cs"/>
      </a:defRPr>
    </a:lvl2pPr>
    <a:lvl3pPr marL="1082588" algn="l" defTabSz="1082588" rtl="0" eaLnBrk="1" latinLnBrk="0" hangingPunct="1">
      <a:defRPr kumimoji="1" sz="2180" kern="1200">
        <a:solidFill>
          <a:schemeClr val="tx1"/>
        </a:solidFill>
        <a:latin typeface="+mn-lt"/>
        <a:ea typeface="+mn-ea"/>
        <a:cs typeface="+mn-cs"/>
      </a:defRPr>
    </a:lvl3pPr>
    <a:lvl4pPr marL="1623882" algn="l" defTabSz="1082588" rtl="0" eaLnBrk="1" latinLnBrk="0" hangingPunct="1">
      <a:defRPr kumimoji="1" sz="2180" kern="1200">
        <a:solidFill>
          <a:schemeClr val="tx1"/>
        </a:solidFill>
        <a:latin typeface="+mn-lt"/>
        <a:ea typeface="+mn-ea"/>
        <a:cs typeface="+mn-cs"/>
      </a:defRPr>
    </a:lvl4pPr>
    <a:lvl5pPr marL="2165176" algn="l" defTabSz="1082588" rtl="0" eaLnBrk="1" latinLnBrk="0" hangingPunct="1">
      <a:defRPr kumimoji="1" sz="2180" kern="1200">
        <a:solidFill>
          <a:schemeClr val="tx1"/>
        </a:solidFill>
        <a:latin typeface="+mn-lt"/>
        <a:ea typeface="+mn-ea"/>
        <a:cs typeface="+mn-cs"/>
      </a:defRPr>
    </a:lvl5pPr>
    <a:lvl6pPr marL="2706470" algn="l" defTabSz="1082588" rtl="0" eaLnBrk="1" latinLnBrk="0" hangingPunct="1">
      <a:defRPr kumimoji="1" sz="2180" kern="1200">
        <a:solidFill>
          <a:schemeClr val="tx1"/>
        </a:solidFill>
        <a:latin typeface="+mn-lt"/>
        <a:ea typeface="+mn-ea"/>
        <a:cs typeface="+mn-cs"/>
      </a:defRPr>
    </a:lvl6pPr>
    <a:lvl7pPr marL="3247763" algn="l" defTabSz="1082588" rtl="0" eaLnBrk="1" latinLnBrk="0" hangingPunct="1">
      <a:defRPr kumimoji="1" sz="2180" kern="1200">
        <a:solidFill>
          <a:schemeClr val="tx1"/>
        </a:solidFill>
        <a:latin typeface="+mn-lt"/>
        <a:ea typeface="+mn-ea"/>
        <a:cs typeface="+mn-cs"/>
      </a:defRPr>
    </a:lvl7pPr>
    <a:lvl8pPr marL="3789057" algn="l" defTabSz="1082588" rtl="0" eaLnBrk="1" latinLnBrk="0" hangingPunct="1">
      <a:defRPr kumimoji="1" sz="2180" kern="1200">
        <a:solidFill>
          <a:schemeClr val="tx1"/>
        </a:solidFill>
        <a:latin typeface="+mn-lt"/>
        <a:ea typeface="+mn-ea"/>
        <a:cs typeface="+mn-cs"/>
      </a:defRPr>
    </a:lvl8pPr>
    <a:lvl9pPr marL="4330351" algn="l" defTabSz="1082588" rtl="0" eaLnBrk="1" latinLnBrk="0" hangingPunct="1">
      <a:defRPr kumimoji="1" sz="21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7" userDrawn="1">
          <p15:clr>
            <a:srgbClr val="A4A3A4"/>
          </p15:clr>
        </p15:guide>
        <p15:guide id="2" orient="horz" pos="6809" userDrawn="1">
          <p15:clr>
            <a:srgbClr val="A4A3A4"/>
          </p15:clr>
        </p15:guide>
        <p15:guide id="3" orient="horz" pos="3410" userDrawn="1">
          <p15:clr>
            <a:srgbClr val="A4A3A4"/>
          </p15:clr>
        </p15:guide>
        <p15:guide id="4" orient="horz" pos="11" userDrawn="1">
          <p15:clr>
            <a:srgbClr val="A4A3A4"/>
          </p15:clr>
        </p15:guide>
        <p15:guide id="5" orient="horz" pos="1159" userDrawn="1">
          <p15:clr>
            <a:srgbClr val="A4A3A4"/>
          </p15:clr>
        </p15:guide>
        <p15:guide id="6" orient="horz" pos="4513" userDrawn="1">
          <p15:clr>
            <a:srgbClr val="A4A3A4"/>
          </p15:clr>
        </p15:guide>
        <p15:guide id="7" orient="horz" pos="5661" userDrawn="1">
          <p15:clr>
            <a:srgbClr val="A4A3A4"/>
          </p15:clr>
        </p15:guide>
        <p15:guide id="8" pos="255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ua@dmsd036247" initials="j" lastIdx="1" clrIdx="0">
    <p:extLst>
      <p:ext uri="{19B8F6BF-5375-455C-9EA6-DF929625EA0E}">
        <p15:presenceInfo xmlns:p15="http://schemas.microsoft.com/office/powerpoint/2012/main" userId="jimua@dmsd036247"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C1"/>
    <a:srgbClr val="FFECD9"/>
    <a:srgbClr val="FFCCFF"/>
    <a:srgbClr val="FF0066"/>
    <a:srgbClr val="FFCC66"/>
    <a:srgbClr val="FFDBB7"/>
    <a:srgbClr val="FFCC99"/>
    <a:srgbClr val="FF9999"/>
    <a:srgbClr val="9AB7DA"/>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910" autoAdjust="0"/>
  </p:normalViewPr>
  <p:slideViewPr>
    <p:cSldViewPr showGuides="1">
      <p:cViewPr varScale="1">
        <p:scale>
          <a:sx n="71" d="100"/>
          <a:sy n="71" d="100"/>
        </p:scale>
        <p:origin x="2964" y="66"/>
      </p:cViewPr>
      <p:guideLst>
        <p:guide orient="horz" pos="2307"/>
        <p:guide orient="horz" pos="6809"/>
        <p:guide orient="horz" pos="3410"/>
        <p:guide orient="horz" pos="11"/>
        <p:guide orient="horz" pos="1159"/>
        <p:guide orient="horz" pos="4513"/>
        <p:guide orient="horz" pos="5661"/>
        <p:guide pos="2558"/>
      </p:guideLst>
    </p:cSldViewPr>
  </p:slid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font" Target="fonts/font9.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schemas.openxmlformats.org/officeDocument/2006/relationships/commentAuthors" Target="commentAuthors.xml"/><Relationship Id="rId10" Type="http://schemas.openxmlformats.org/officeDocument/2006/relationships/font" Target="fonts/font6.fntdata"/><Relationship Id="rId19"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font" Target="fonts/font5.fntdata"/><Relationship Id="rId14"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1" y="6"/>
            <a:ext cx="3048767" cy="508649"/>
          </a:xfrm>
          <a:prstGeom prst="rect">
            <a:avLst/>
          </a:prstGeom>
        </p:spPr>
        <p:txBody>
          <a:bodyPr vert="horz" lIns="94581" tIns="47289" rIns="94581" bIns="47289" rtlCol="0"/>
          <a:lstStyle>
            <a:lvl1pPr algn="l">
              <a:defRPr sz="1100"/>
            </a:lvl1pPr>
          </a:lstStyle>
          <a:p>
            <a:endParaRPr kumimoji="1" lang="ja-JP" altLang="en-US"/>
          </a:p>
        </p:txBody>
      </p:sp>
      <p:sp>
        <p:nvSpPr>
          <p:cNvPr id="3" name="日付プレースホルダー 2"/>
          <p:cNvSpPr>
            <a:spLocks noGrp="1"/>
          </p:cNvSpPr>
          <p:nvPr>
            <p:ph type="dt" idx="1"/>
          </p:nvPr>
        </p:nvSpPr>
        <p:spPr>
          <a:xfrm>
            <a:off x="3983793" y="6"/>
            <a:ext cx="3048766" cy="508649"/>
          </a:xfrm>
          <a:prstGeom prst="rect">
            <a:avLst/>
          </a:prstGeom>
        </p:spPr>
        <p:txBody>
          <a:bodyPr vert="horz" lIns="94581" tIns="47289" rIns="94581" bIns="47289" rtlCol="0"/>
          <a:lstStyle>
            <a:lvl1pPr algn="r">
              <a:defRPr sz="1100"/>
            </a:lvl1pPr>
          </a:lstStyle>
          <a:p>
            <a:fld id="{06BBAB38-07CF-4FE6-B029-9F7D2B517D79}" type="datetimeFigureOut">
              <a:rPr kumimoji="1" lang="ja-JP" altLang="en-US" smtClean="0"/>
              <a:t>2026/1/9</a:t>
            </a:fld>
            <a:endParaRPr kumimoji="1" lang="ja-JP" altLang="en-US"/>
          </a:p>
        </p:txBody>
      </p:sp>
      <p:sp>
        <p:nvSpPr>
          <p:cNvPr id="4" name="スライド イメージ プレースホルダー 3"/>
          <p:cNvSpPr>
            <a:spLocks noGrp="1" noRot="1" noChangeAspect="1"/>
          </p:cNvSpPr>
          <p:nvPr>
            <p:ph type="sldImg" idx="2"/>
          </p:nvPr>
        </p:nvSpPr>
        <p:spPr>
          <a:xfrm>
            <a:off x="2085975" y="762000"/>
            <a:ext cx="2862263" cy="3816350"/>
          </a:xfrm>
          <a:prstGeom prst="rect">
            <a:avLst/>
          </a:prstGeom>
          <a:noFill/>
          <a:ln w="12700">
            <a:solidFill>
              <a:prstClr val="black"/>
            </a:solidFill>
          </a:ln>
        </p:spPr>
        <p:txBody>
          <a:bodyPr vert="horz" lIns="94581" tIns="47289" rIns="94581" bIns="47289" rtlCol="0" anchor="ctr"/>
          <a:lstStyle/>
          <a:p>
            <a:endParaRPr lang="ja-JP" altLang="en-US"/>
          </a:p>
        </p:txBody>
      </p:sp>
      <p:sp>
        <p:nvSpPr>
          <p:cNvPr id="5" name="ノート プレースホルダー 4"/>
          <p:cNvSpPr>
            <a:spLocks noGrp="1"/>
          </p:cNvSpPr>
          <p:nvPr>
            <p:ph type="body" sz="quarter" idx="3"/>
          </p:nvPr>
        </p:nvSpPr>
        <p:spPr>
          <a:xfrm>
            <a:off x="702935" y="4828065"/>
            <a:ext cx="5628365" cy="4574553"/>
          </a:xfrm>
          <a:prstGeom prst="rect">
            <a:avLst/>
          </a:prstGeom>
        </p:spPr>
        <p:txBody>
          <a:bodyPr vert="horz" lIns="94581" tIns="47289" rIns="94581" bIns="4728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1" y="9654486"/>
            <a:ext cx="3048767" cy="508644"/>
          </a:xfrm>
          <a:prstGeom prst="rect">
            <a:avLst/>
          </a:prstGeom>
        </p:spPr>
        <p:txBody>
          <a:bodyPr vert="horz" lIns="94581" tIns="47289" rIns="94581" bIns="47289"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983793" y="9654486"/>
            <a:ext cx="3048766" cy="508644"/>
          </a:xfrm>
          <a:prstGeom prst="rect">
            <a:avLst/>
          </a:prstGeom>
        </p:spPr>
        <p:txBody>
          <a:bodyPr vert="horz" lIns="94581" tIns="47289" rIns="94581" bIns="47289" rtlCol="0" anchor="b"/>
          <a:lstStyle>
            <a:lvl1pPr algn="r">
              <a:defRPr sz="1100"/>
            </a:lvl1pPr>
          </a:lstStyle>
          <a:p>
            <a:fld id="{834DCC6D-6857-4BAB-837A-7E0083F92C25}" type="slidenum">
              <a:rPr kumimoji="1" lang="ja-JP" altLang="en-US" smtClean="0"/>
              <a:t>‹#›</a:t>
            </a:fld>
            <a:endParaRPr kumimoji="1" lang="ja-JP" altLang="en-US"/>
          </a:p>
        </p:txBody>
      </p:sp>
    </p:spTree>
    <p:extLst>
      <p:ext uri="{BB962C8B-B14F-4D97-AF65-F5344CB8AC3E}">
        <p14:creationId xmlns:p14="http://schemas.microsoft.com/office/powerpoint/2010/main" val="4008056674"/>
      </p:ext>
    </p:extLst>
  </p:cSld>
  <p:clrMap bg1="lt1" tx1="dk1" bg2="lt2" tx2="dk2" accent1="accent1" accent2="accent2" accent3="accent3" accent4="accent4" accent5="accent5" accent6="accent6" hlink="hlink" folHlink="folHlink"/>
  <p:notesStyle>
    <a:lvl1pPr marL="0" algn="l" defTabSz="949056" rtl="0" eaLnBrk="1" latinLnBrk="0" hangingPunct="1">
      <a:defRPr kumimoji="1" sz="1245" kern="1200">
        <a:solidFill>
          <a:schemeClr val="tx1"/>
        </a:solidFill>
        <a:latin typeface="+mn-lt"/>
        <a:ea typeface="+mn-ea"/>
        <a:cs typeface="+mn-cs"/>
      </a:defRPr>
    </a:lvl1pPr>
    <a:lvl2pPr marL="474528" algn="l" defTabSz="949056" rtl="0" eaLnBrk="1" latinLnBrk="0" hangingPunct="1">
      <a:defRPr kumimoji="1" sz="1245" kern="1200">
        <a:solidFill>
          <a:schemeClr val="tx1"/>
        </a:solidFill>
        <a:latin typeface="+mn-lt"/>
        <a:ea typeface="+mn-ea"/>
        <a:cs typeface="+mn-cs"/>
      </a:defRPr>
    </a:lvl2pPr>
    <a:lvl3pPr marL="949056" algn="l" defTabSz="949056" rtl="0" eaLnBrk="1" latinLnBrk="0" hangingPunct="1">
      <a:defRPr kumimoji="1" sz="1245" kern="1200">
        <a:solidFill>
          <a:schemeClr val="tx1"/>
        </a:solidFill>
        <a:latin typeface="+mn-lt"/>
        <a:ea typeface="+mn-ea"/>
        <a:cs typeface="+mn-cs"/>
      </a:defRPr>
    </a:lvl3pPr>
    <a:lvl4pPr marL="1423584" algn="l" defTabSz="949056" rtl="0" eaLnBrk="1" latinLnBrk="0" hangingPunct="1">
      <a:defRPr kumimoji="1" sz="1245" kern="1200">
        <a:solidFill>
          <a:schemeClr val="tx1"/>
        </a:solidFill>
        <a:latin typeface="+mn-lt"/>
        <a:ea typeface="+mn-ea"/>
        <a:cs typeface="+mn-cs"/>
      </a:defRPr>
    </a:lvl4pPr>
    <a:lvl5pPr marL="1898112" algn="l" defTabSz="949056" rtl="0" eaLnBrk="1" latinLnBrk="0" hangingPunct="1">
      <a:defRPr kumimoji="1" sz="1245" kern="1200">
        <a:solidFill>
          <a:schemeClr val="tx1"/>
        </a:solidFill>
        <a:latin typeface="+mn-lt"/>
        <a:ea typeface="+mn-ea"/>
        <a:cs typeface="+mn-cs"/>
      </a:defRPr>
    </a:lvl5pPr>
    <a:lvl6pPr marL="2372639" algn="l" defTabSz="949056" rtl="0" eaLnBrk="1" latinLnBrk="0" hangingPunct="1">
      <a:defRPr kumimoji="1" sz="1245" kern="1200">
        <a:solidFill>
          <a:schemeClr val="tx1"/>
        </a:solidFill>
        <a:latin typeface="+mn-lt"/>
        <a:ea typeface="+mn-ea"/>
        <a:cs typeface="+mn-cs"/>
      </a:defRPr>
    </a:lvl6pPr>
    <a:lvl7pPr marL="2847167" algn="l" defTabSz="949056" rtl="0" eaLnBrk="1" latinLnBrk="0" hangingPunct="1">
      <a:defRPr kumimoji="1" sz="1245" kern="1200">
        <a:solidFill>
          <a:schemeClr val="tx1"/>
        </a:solidFill>
        <a:latin typeface="+mn-lt"/>
        <a:ea typeface="+mn-ea"/>
        <a:cs typeface="+mn-cs"/>
      </a:defRPr>
    </a:lvl7pPr>
    <a:lvl8pPr marL="3321695" algn="l" defTabSz="949056" rtl="0" eaLnBrk="1" latinLnBrk="0" hangingPunct="1">
      <a:defRPr kumimoji="1" sz="1245" kern="1200">
        <a:solidFill>
          <a:schemeClr val="tx1"/>
        </a:solidFill>
        <a:latin typeface="+mn-lt"/>
        <a:ea typeface="+mn-ea"/>
        <a:cs typeface="+mn-cs"/>
      </a:defRPr>
    </a:lvl8pPr>
    <a:lvl9pPr marL="3796223" algn="l" defTabSz="949056" rtl="0" eaLnBrk="1" latinLnBrk="0" hangingPunct="1">
      <a:defRPr kumimoji="1" sz="124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85975" y="762000"/>
            <a:ext cx="2862263" cy="38163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34DCC6D-6857-4BAB-837A-7E0083F92C25}" type="slidenum">
              <a:rPr kumimoji="1" lang="ja-JP" altLang="en-US" smtClean="0"/>
              <a:t>1</a:t>
            </a:fld>
            <a:endParaRPr kumimoji="1" lang="ja-JP" altLang="en-US"/>
          </a:p>
        </p:txBody>
      </p:sp>
    </p:spTree>
    <p:extLst>
      <p:ext uri="{BB962C8B-B14F-4D97-AF65-F5344CB8AC3E}">
        <p14:creationId xmlns:p14="http://schemas.microsoft.com/office/powerpoint/2010/main" val="861666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85975" y="762000"/>
            <a:ext cx="2862263" cy="38163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34DCC6D-6857-4BAB-837A-7E0083F92C25}" type="slidenum">
              <a:rPr kumimoji="1" lang="ja-JP" altLang="en-US" smtClean="0"/>
              <a:t>2</a:t>
            </a:fld>
            <a:endParaRPr kumimoji="1" lang="ja-JP" altLang="en-US"/>
          </a:p>
        </p:txBody>
      </p:sp>
    </p:spTree>
    <p:extLst>
      <p:ext uri="{BB962C8B-B14F-4D97-AF65-F5344CB8AC3E}">
        <p14:creationId xmlns:p14="http://schemas.microsoft.com/office/powerpoint/2010/main" val="3927887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95913" y="382864"/>
            <a:ext cx="7728236" cy="10195325"/>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5198" y="382864"/>
            <a:ext cx="3448951" cy="10195325"/>
          </a:xfrm>
          <a:prstGeom prst="rect">
            <a:avLst/>
          </a:prstGeom>
        </p:spPr>
      </p:pic>
      <p:sp>
        <p:nvSpPr>
          <p:cNvPr id="4" name="日付プレースホルダー 3"/>
          <p:cNvSpPr>
            <a:spLocks noGrp="1"/>
          </p:cNvSpPr>
          <p:nvPr>
            <p:ph type="dt" sz="half" idx="10"/>
          </p:nvPr>
        </p:nvSpPr>
        <p:spPr/>
        <p:txBody>
          <a:bodyPr/>
          <a:lstStyle/>
          <a:p>
            <a:fld id="{524A0339-B0FA-4468-B0C5-BF5F10391935}" type="datetime1">
              <a:rPr kumimoji="1" lang="ja-JP" altLang="en-US" smtClean="0"/>
              <a:t>2026/1/9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1229385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3B21D2B-91CE-4446-AEC0-455B0251D0F9}" type="datetime1">
              <a:rPr kumimoji="1" lang="ja-JP" altLang="en-US" smtClean="0"/>
              <a:t>2026/1/9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3250459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85137" y="478683"/>
            <a:ext cx="2135746" cy="1018516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75082" y="478683"/>
            <a:ext cx="6274722" cy="1018516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583A6A-4092-4294-94A7-B108293C1961}" type="datetime1">
              <a:rPr kumimoji="1" lang="ja-JP" altLang="en-US" smtClean="0"/>
              <a:t>2026/1/9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103893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E1491E-3A1D-48F5-A7B2-33D919101D6A}" type="datetime1">
              <a:rPr kumimoji="1" lang="ja-JP" altLang="en-US" smtClean="0"/>
              <a:t>2026/1/9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428372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41429" y="6957191"/>
            <a:ext cx="6902054" cy="2150313"/>
          </a:xfrm>
        </p:spPr>
        <p:txBody>
          <a:bodyPr anchor="t"/>
          <a:lstStyle>
            <a:lvl1pPr algn="l">
              <a:defRPr sz="4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1429" y="4588839"/>
            <a:ext cx="6902054" cy="2368351"/>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084C937-90A6-40F3-999C-723DC0AD6122}" type="datetime1">
              <a:rPr kumimoji="1" lang="ja-JP" altLang="en-US" smtClean="0"/>
              <a:t>2026/1/9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899650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75083" y="2784382"/>
            <a:ext cx="4205233" cy="7879468"/>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815650" y="2784382"/>
            <a:ext cx="4205234" cy="7879468"/>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497BD05-B3C6-4957-9145-0C827A9B55A7}" type="datetime1">
              <a:rPr kumimoji="1" lang="ja-JP" altLang="en-US" smtClean="0"/>
              <a:t>2026/1/9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3824272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06005" y="433572"/>
            <a:ext cx="7308057" cy="1804459"/>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06005" y="2423490"/>
            <a:ext cx="3587771" cy="1009994"/>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06005" y="3433484"/>
            <a:ext cx="3587771" cy="623791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124881" y="2423490"/>
            <a:ext cx="3589180" cy="1009994"/>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124881" y="3433484"/>
            <a:ext cx="3589180" cy="623791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1972FA5-890C-4292-9998-EED970253A62}" type="datetime1">
              <a:rPr kumimoji="1" lang="ja-JP" altLang="en-US" smtClean="0"/>
              <a:t>2026/1/9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3660545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950AB25-B5FE-4B52-8524-E7D96D655007}" type="datetime1">
              <a:rPr kumimoji="1" lang="ja-JP" altLang="en-US" smtClean="0"/>
              <a:t>2026/1/9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2710786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7D018F3-AF09-450E-BF46-E8D35EDD85BC}" type="datetime1">
              <a:rPr kumimoji="1" lang="ja-JP" altLang="en-US" smtClean="0"/>
              <a:t>2026/1/9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151202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06005" y="431065"/>
            <a:ext cx="2671444" cy="1834532"/>
          </a:xfrm>
        </p:spPr>
        <p:txBody>
          <a:bodyPr anchor="b"/>
          <a:lstStyle>
            <a:lvl1pPr algn="l">
              <a:defRPr sz="23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174719" y="431066"/>
            <a:ext cx="4539341" cy="9240331"/>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06005" y="2265599"/>
            <a:ext cx="2671444" cy="740579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EFE3E0B-5913-4723-94D4-83FB39F6C5BC}" type="datetime1">
              <a:rPr kumimoji="1" lang="ja-JP" altLang="en-US" smtClean="0"/>
              <a:t>2026/1/9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2868134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591589" y="7578725"/>
            <a:ext cx="4872038" cy="894712"/>
          </a:xfrm>
        </p:spPr>
        <p:txBody>
          <a:bodyPr anchor="b"/>
          <a:lstStyle>
            <a:lvl1pPr algn="l">
              <a:defRPr sz="2300" b="1"/>
            </a:lvl1pPr>
          </a:lstStyle>
          <a:p>
            <a:r>
              <a:rPr kumimoji="1" lang="ja-JP" altLang="en-US"/>
              <a:t>マスター タイトルの書式設定</a:t>
            </a:r>
          </a:p>
        </p:txBody>
      </p:sp>
      <p:sp>
        <p:nvSpPr>
          <p:cNvPr id="3" name="図プレースホルダー 2"/>
          <p:cNvSpPr>
            <a:spLocks noGrp="1"/>
          </p:cNvSpPr>
          <p:nvPr>
            <p:ph type="pic" idx="1"/>
          </p:nvPr>
        </p:nvSpPr>
        <p:spPr>
          <a:xfrm>
            <a:off x="1591589" y="967390"/>
            <a:ext cx="4872038" cy="6496050"/>
          </a:xfrm>
        </p:spPr>
        <p:txBody>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r>
              <a:rPr kumimoji="1" lang="ja-JP" altLang="en-US"/>
              <a:t>アイコンをクリックして図を追加</a:t>
            </a:r>
          </a:p>
        </p:txBody>
      </p:sp>
      <p:sp>
        <p:nvSpPr>
          <p:cNvPr id="4" name="テキスト プレースホルダー 3"/>
          <p:cNvSpPr>
            <a:spLocks noGrp="1"/>
          </p:cNvSpPr>
          <p:nvPr>
            <p:ph type="body" sz="half" idx="2"/>
          </p:nvPr>
        </p:nvSpPr>
        <p:spPr>
          <a:xfrm>
            <a:off x="1591589" y="8473436"/>
            <a:ext cx="4872038" cy="1270639"/>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8CED03A-F26D-44F0-9C68-E4916A8E47E2}" type="datetime1">
              <a:rPr kumimoji="1" lang="ja-JP" altLang="en-US" smtClean="0"/>
              <a:t>2026/1/9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878636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06005" y="433572"/>
            <a:ext cx="7308057" cy="1804459"/>
          </a:xfrm>
          <a:prstGeom prst="rect">
            <a:avLst/>
          </a:prstGeom>
        </p:spPr>
        <p:txBody>
          <a:bodyPr vert="horz" lIns="104306" tIns="52153" rIns="104306" bIns="52153"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06005" y="2526242"/>
            <a:ext cx="7308057" cy="7145155"/>
          </a:xfrm>
          <a:prstGeom prst="rect">
            <a:avLst/>
          </a:prstGeom>
        </p:spPr>
        <p:txBody>
          <a:bodyPr vert="horz" lIns="104306" tIns="52153" rIns="104306" bIns="52153"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06004" y="10034796"/>
            <a:ext cx="1894682" cy="576424"/>
          </a:xfrm>
          <a:prstGeom prst="rect">
            <a:avLst/>
          </a:prstGeom>
        </p:spPr>
        <p:txBody>
          <a:bodyPr vert="horz" lIns="104306" tIns="52153" rIns="104306" bIns="52153" rtlCol="0" anchor="ctr"/>
          <a:lstStyle>
            <a:lvl1pPr algn="l">
              <a:defRPr sz="1400">
                <a:solidFill>
                  <a:schemeClr val="tx1">
                    <a:tint val="75000"/>
                  </a:schemeClr>
                </a:solidFill>
              </a:defRPr>
            </a:lvl1pPr>
          </a:lstStyle>
          <a:p>
            <a:fld id="{0AFB7190-CDF6-4943-AE53-C5C84138B0E7}" type="datetime1">
              <a:rPr kumimoji="1" lang="ja-JP" altLang="en-US" smtClean="0"/>
              <a:t>2026/1/9</a:t>
            </a:fld>
            <a:endParaRPr kumimoji="1" lang="ja-JP" altLang="en-US"/>
          </a:p>
        </p:txBody>
      </p:sp>
      <p:sp>
        <p:nvSpPr>
          <p:cNvPr id="5" name="フッター プレースホルダー 4"/>
          <p:cNvSpPr>
            <a:spLocks noGrp="1"/>
          </p:cNvSpPr>
          <p:nvPr>
            <p:ph type="ftr" sz="quarter" idx="3"/>
          </p:nvPr>
        </p:nvSpPr>
        <p:spPr>
          <a:xfrm>
            <a:off x="2774356" y="10034796"/>
            <a:ext cx="2571353" cy="576424"/>
          </a:xfrm>
          <a:prstGeom prst="rect">
            <a:avLst/>
          </a:prstGeom>
        </p:spPr>
        <p:txBody>
          <a:bodyPr vert="horz" lIns="104306" tIns="52153" rIns="104306" bIns="52153" rtlCol="0" anchor="ctr"/>
          <a:lstStyle>
            <a:lvl1pPr algn="ctr">
              <a:defRPr sz="14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5819380" y="10034796"/>
            <a:ext cx="1894682" cy="576424"/>
          </a:xfrm>
          <a:prstGeom prst="rect">
            <a:avLst/>
          </a:prstGeom>
        </p:spPr>
        <p:txBody>
          <a:bodyPr vert="horz" lIns="104306" tIns="52153" rIns="104306" bIns="52153" rtlCol="0" anchor="ctr"/>
          <a:lstStyle>
            <a:lvl1pPr algn="r">
              <a:defRPr sz="1400">
                <a:solidFill>
                  <a:schemeClr val="tx1">
                    <a:tint val="75000"/>
                  </a:schemeClr>
                </a:solidFill>
              </a:defRPr>
            </a:lvl1p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2719694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1043056" rtl="0" eaLnBrk="1" latinLnBrk="0" hangingPunct="1">
        <a:spcBef>
          <a:spcPct val="0"/>
        </a:spcBef>
        <a:buNone/>
        <a:defRPr kumimoji="1" sz="5000" kern="1200">
          <a:solidFill>
            <a:schemeClr val="tx1"/>
          </a:solidFill>
          <a:latin typeface="+mj-lt"/>
          <a:ea typeface="+mj-ea"/>
          <a:cs typeface="+mj-cs"/>
        </a:defRPr>
      </a:lvl1pPr>
    </p:titleStyle>
    <p:bodyStyle>
      <a:lvl1pPr marL="391146" indent="-391146" algn="l" defTabSz="1043056" rtl="0" eaLnBrk="1" latinLnBrk="0" hangingPunct="1">
        <a:spcBef>
          <a:spcPct val="20000"/>
        </a:spcBef>
        <a:buFont typeface="Arial" pitchFamily="34" charset="0"/>
        <a:buChar char="•"/>
        <a:defRPr kumimoji="1" sz="3700" kern="1200">
          <a:solidFill>
            <a:schemeClr val="tx1"/>
          </a:solidFill>
          <a:latin typeface="+mn-lt"/>
          <a:ea typeface="+mn-ea"/>
          <a:cs typeface="+mn-cs"/>
        </a:defRPr>
      </a:lvl1pPr>
      <a:lvl2pPr marL="847483" indent="-325955" algn="l" defTabSz="1043056" rtl="0" eaLnBrk="1" latinLnBrk="0" hangingPunct="1">
        <a:spcBef>
          <a:spcPct val="20000"/>
        </a:spcBef>
        <a:buFont typeface="Arial" pitchFamily="34" charset="0"/>
        <a:buChar char="–"/>
        <a:defRPr kumimoji="1"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itchFamily="34" charset="0"/>
        <a:buChar char="•"/>
        <a:defRPr kumimoji="1"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itchFamily="34" charset="0"/>
        <a:buChar char="–"/>
        <a:defRPr kumimoji="1"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itchFamily="34" charset="0"/>
        <a:buChar char="»"/>
        <a:defRPr kumimoji="1"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kumimoji="1"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kumimoji="1"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kumimoji="1"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kumimoji="1" sz="2300" kern="1200">
          <a:solidFill>
            <a:schemeClr val="tx1"/>
          </a:solidFill>
          <a:latin typeface="+mn-lt"/>
          <a:ea typeface="+mn-ea"/>
          <a:cs typeface="+mn-cs"/>
        </a:defRPr>
      </a:lvl9pPr>
    </p:bodyStyle>
    <p:otherStyle>
      <a:defPPr>
        <a:defRPr lang="ja-JP"/>
      </a:defPPr>
      <a:lvl1pPr marL="0" algn="l" defTabSz="1043056" rtl="0" eaLnBrk="1" latinLnBrk="0" hangingPunct="1">
        <a:defRPr kumimoji="1" sz="2100" kern="1200">
          <a:solidFill>
            <a:schemeClr val="tx1"/>
          </a:solidFill>
          <a:latin typeface="+mn-lt"/>
          <a:ea typeface="+mn-ea"/>
          <a:cs typeface="+mn-cs"/>
        </a:defRPr>
      </a:lvl1pPr>
      <a:lvl2pPr marL="521528" algn="l" defTabSz="1043056" rtl="0" eaLnBrk="1" latinLnBrk="0" hangingPunct="1">
        <a:defRPr kumimoji="1" sz="2100" kern="1200">
          <a:solidFill>
            <a:schemeClr val="tx1"/>
          </a:solidFill>
          <a:latin typeface="+mn-lt"/>
          <a:ea typeface="+mn-ea"/>
          <a:cs typeface="+mn-cs"/>
        </a:defRPr>
      </a:lvl2pPr>
      <a:lvl3pPr marL="1043056" algn="l" defTabSz="1043056" rtl="0" eaLnBrk="1" latinLnBrk="0" hangingPunct="1">
        <a:defRPr kumimoji="1" sz="2100" kern="1200">
          <a:solidFill>
            <a:schemeClr val="tx1"/>
          </a:solidFill>
          <a:latin typeface="+mn-lt"/>
          <a:ea typeface="+mn-ea"/>
          <a:cs typeface="+mn-cs"/>
        </a:defRPr>
      </a:lvl3pPr>
      <a:lvl4pPr marL="1564584" algn="l" defTabSz="1043056" rtl="0" eaLnBrk="1" latinLnBrk="0" hangingPunct="1">
        <a:defRPr kumimoji="1" sz="2100" kern="1200">
          <a:solidFill>
            <a:schemeClr val="tx1"/>
          </a:solidFill>
          <a:latin typeface="+mn-lt"/>
          <a:ea typeface="+mn-ea"/>
          <a:cs typeface="+mn-cs"/>
        </a:defRPr>
      </a:lvl4pPr>
      <a:lvl5pPr marL="2086112" algn="l" defTabSz="1043056" rtl="0" eaLnBrk="1" latinLnBrk="0" hangingPunct="1">
        <a:defRPr kumimoji="1" sz="2100" kern="1200">
          <a:solidFill>
            <a:schemeClr val="tx1"/>
          </a:solidFill>
          <a:latin typeface="+mn-lt"/>
          <a:ea typeface="+mn-ea"/>
          <a:cs typeface="+mn-cs"/>
        </a:defRPr>
      </a:lvl5pPr>
      <a:lvl6pPr marL="2607640" algn="l" defTabSz="1043056" rtl="0" eaLnBrk="1" latinLnBrk="0" hangingPunct="1">
        <a:defRPr kumimoji="1" sz="2100" kern="1200">
          <a:solidFill>
            <a:schemeClr val="tx1"/>
          </a:solidFill>
          <a:latin typeface="+mn-lt"/>
          <a:ea typeface="+mn-ea"/>
          <a:cs typeface="+mn-cs"/>
        </a:defRPr>
      </a:lvl6pPr>
      <a:lvl7pPr marL="3129168" algn="l" defTabSz="1043056" rtl="0" eaLnBrk="1" latinLnBrk="0" hangingPunct="1">
        <a:defRPr kumimoji="1" sz="2100" kern="1200">
          <a:solidFill>
            <a:schemeClr val="tx1"/>
          </a:solidFill>
          <a:latin typeface="+mn-lt"/>
          <a:ea typeface="+mn-ea"/>
          <a:cs typeface="+mn-cs"/>
        </a:defRPr>
      </a:lvl7pPr>
      <a:lvl8pPr marL="3650696" algn="l" defTabSz="1043056" rtl="0" eaLnBrk="1" latinLnBrk="0" hangingPunct="1">
        <a:defRPr kumimoji="1" sz="2100" kern="1200">
          <a:solidFill>
            <a:schemeClr val="tx1"/>
          </a:solidFill>
          <a:latin typeface="+mn-lt"/>
          <a:ea typeface="+mn-ea"/>
          <a:cs typeface="+mn-cs"/>
        </a:defRPr>
      </a:lvl8pPr>
      <a:lvl9pPr marL="4172224" algn="l" defTabSz="1043056" rtl="0" eaLnBrk="1" latinLnBrk="0" hangingPunct="1">
        <a:defRPr kumimoji="1"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microsoft.com/office/2007/relationships/hdphoto" Target="../media/hdphoto1.wdp"/><Relationship Id="rId10" Type="http://schemas.openxmlformats.org/officeDocument/2006/relationships/image" Target="../media/image9.JPG"/><Relationship Id="rId4" Type="http://schemas.openxmlformats.org/officeDocument/2006/relationships/image" Target="../media/image4.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notesSlide" Target="../notesSlides/notesSlide2.xml"/><Relationship Id="rId16" Type="http://schemas.openxmlformats.org/officeDocument/2006/relationships/image" Target="../media/image24.jpe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png"/><Relationship Id="rId23" Type="http://schemas.openxmlformats.org/officeDocument/2006/relationships/image" Target="../media/image30.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 Id="rId22"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正月 大人っぽいイラスト｜無料イラスト・フリー素材なら ...">
            <a:extLst>
              <a:ext uri="{FF2B5EF4-FFF2-40B4-BE49-F238E27FC236}">
                <a16:creationId xmlns:a16="http://schemas.microsoft.com/office/drawing/2014/main" id="{CCD428D9-4838-02F2-CE40-194E6317A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1" y="-43679"/>
            <a:ext cx="8181552" cy="8131569"/>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a:extLst>
              <a:ext uri="{FF2B5EF4-FFF2-40B4-BE49-F238E27FC236}">
                <a16:creationId xmlns:a16="http://schemas.microsoft.com/office/drawing/2014/main" id="{A03A2190-C319-98BF-C6EB-95EA74469EF3}"/>
              </a:ext>
            </a:extLst>
          </p:cNvPr>
          <p:cNvSpPr/>
          <p:nvPr/>
        </p:nvSpPr>
        <p:spPr>
          <a:xfrm>
            <a:off x="-125842" y="8101090"/>
            <a:ext cx="8324353" cy="2777171"/>
          </a:xfrm>
          <a:prstGeom prst="rect">
            <a:avLst/>
          </a:prstGeom>
          <a:solidFill>
            <a:srgbClr val="00006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cxnSp>
        <p:nvCxnSpPr>
          <p:cNvPr id="59" name="直線コネクタ 58">
            <a:extLst>
              <a:ext uri="{FF2B5EF4-FFF2-40B4-BE49-F238E27FC236}">
                <a16:creationId xmlns:a16="http://schemas.microsoft.com/office/drawing/2014/main" id="{B4B8954D-1B20-CF72-7B00-03CCF0D54AD7}"/>
              </a:ext>
            </a:extLst>
          </p:cNvPr>
          <p:cNvCxnSpPr>
            <a:cxnSpLocks/>
          </p:cNvCxnSpPr>
          <p:nvPr/>
        </p:nvCxnSpPr>
        <p:spPr>
          <a:xfrm>
            <a:off x="1692917" y="2371141"/>
            <a:ext cx="15319" cy="904693"/>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28" name="図 27">
            <a:extLst>
              <a:ext uri="{FF2B5EF4-FFF2-40B4-BE49-F238E27FC236}">
                <a16:creationId xmlns:a16="http://schemas.microsoft.com/office/drawing/2014/main" id="{209E2B87-F851-32C7-F1BB-D4FC2C1D6A9E}"/>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r="62524" b="2547"/>
          <a:stretch/>
        </p:blipFill>
        <p:spPr>
          <a:xfrm>
            <a:off x="6329328" y="113820"/>
            <a:ext cx="1615867" cy="6340884"/>
          </a:xfrm>
          <a:prstGeom prst="rect">
            <a:avLst/>
          </a:prstGeom>
          <a:solidFill>
            <a:schemeClr val="accent2"/>
          </a:solidFill>
          <a:ln w="76200" cap="sq" cmpd="thickThin">
            <a:solidFill>
              <a:srgbClr val="CC6600"/>
            </a:solidFill>
            <a:prstDash val="solid"/>
            <a:miter lim="800000"/>
          </a:ln>
          <a:effectLst>
            <a:innerShdw blurRad="76200">
              <a:srgbClr val="000000"/>
            </a:innerShdw>
          </a:effectLst>
        </p:spPr>
      </p:pic>
      <p:sp>
        <p:nvSpPr>
          <p:cNvPr id="42" name="正方形/長方形 41">
            <a:extLst>
              <a:ext uri="{FF2B5EF4-FFF2-40B4-BE49-F238E27FC236}">
                <a16:creationId xmlns:a16="http://schemas.microsoft.com/office/drawing/2014/main" id="{7CCA2B8C-F0E7-94B3-CE8B-173AB1F7F229}"/>
              </a:ext>
            </a:extLst>
          </p:cNvPr>
          <p:cNvSpPr/>
          <p:nvPr/>
        </p:nvSpPr>
        <p:spPr>
          <a:xfrm>
            <a:off x="6766730" y="147342"/>
            <a:ext cx="738664" cy="3267881"/>
          </a:xfrm>
          <a:prstGeom prst="rect">
            <a:avLst/>
          </a:prstGeom>
          <a:noFill/>
        </p:spPr>
        <p:txBody>
          <a:bodyPr vert="eaVert"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3600" b="1" dirty="0">
                <a:ln w="0"/>
                <a:latin typeface="HG丸ｺﾞｼｯｸM-PRO" panose="020F0400000000000000" pitchFamily="50" charset="-128"/>
                <a:ea typeface="HG丸ｺﾞｼｯｸM-PRO" panose="020F0400000000000000" pitchFamily="50" charset="-128"/>
              </a:rPr>
              <a:t>アンダンテ新聞</a:t>
            </a:r>
            <a:endParaRPr lang="ja-JP" altLang="en-US" sz="3600" b="1" dirty="0">
              <a:ln w="9525">
                <a:solidFill>
                  <a:schemeClr val="bg1"/>
                </a:solidFill>
                <a:prstDash val="solid"/>
              </a:ln>
              <a:latin typeface="HG丸ｺﾞｼｯｸM-PRO" panose="020F0400000000000000" pitchFamily="50" charset="-128"/>
              <a:ea typeface="HG丸ｺﾞｼｯｸM-PRO" panose="020F0400000000000000" pitchFamily="50" charset="-128"/>
            </a:endParaRPr>
          </a:p>
        </p:txBody>
      </p:sp>
      <p:sp>
        <p:nvSpPr>
          <p:cNvPr id="5" name="テキスト ボックス 4">
            <a:extLst>
              <a:ext uri="{FF2B5EF4-FFF2-40B4-BE49-F238E27FC236}">
                <a16:creationId xmlns:a16="http://schemas.microsoft.com/office/drawing/2014/main" id="{643A37E1-3B93-B151-2676-71A307E3A494}"/>
              </a:ext>
            </a:extLst>
          </p:cNvPr>
          <p:cNvSpPr txBox="1"/>
          <p:nvPr/>
        </p:nvSpPr>
        <p:spPr>
          <a:xfrm>
            <a:off x="6329327" y="3447061"/>
            <a:ext cx="1683646" cy="1754326"/>
          </a:xfrm>
          <a:prstGeom prst="rect">
            <a:avLst/>
          </a:prstGeom>
          <a:noFill/>
        </p:spPr>
        <p:txBody>
          <a:bodyPr wrap="square">
            <a:spAutoFit/>
          </a:bodyPr>
          <a:lstStyle/>
          <a:p>
            <a:pPr algn="ctr"/>
            <a:r>
              <a:rPr lang="ja-JP" altLang="en-US" sz="1200" dirty="0"/>
              <a:t>第</a:t>
            </a:r>
            <a:r>
              <a:rPr lang="en-US" altLang="ja-JP" sz="1200" dirty="0"/>
              <a:t>62</a:t>
            </a:r>
            <a:r>
              <a:rPr lang="ja-JP" altLang="en-US" sz="1200" dirty="0"/>
              <a:t>号</a:t>
            </a:r>
          </a:p>
          <a:p>
            <a:pPr algn="ctr"/>
            <a:r>
              <a:rPr lang="ja-JP" altLang="en-US" sz="1200" dirty="0"/>
              <a:t>２０２６／１</a:t>
            </a:r>
          </a:p>
          <a:p>
            <a:pPr algn="ctr"/>
            <a:r>
              <a:rPr lang="ja-JP" altLang="en-US" sz="1200" dirty="0"/>
              <a:t>介護老人保健施設</a:t>
            </a:r>
          </a:p>
          <a:p>
            <a:pPr algn="ctr"/>
            <a:r>
              <a:rPr lang="ja-JP" altLang="en-US" sz="1200" dirty="0"/>
              <a:t>ｹｱｽﾃｰｼｮﾝｱﾝﾀﾞﾝﾃ</a:t>
            </a:r>
          </a:p>
          <a:p>
            <a:pPr algn="ctr"/>
            <a:r>
              <a:rPr lang="ja-JP" altLang="en-US" sz="1200" dirty="0"/>
              <a:t>帯広市西</a:t>
            </a:r>
            <a:r>
              <a:rPr lang="en-US" altLang="ja-JP" sz="1200" dirty="0"/>
              <a:t>17</a:t>
            </a:r>
            <a:r>
              <a:rPr lang="ja-JP" altLang="en-US" sz="1200" dirty="0"/>
              <a:t>条南</a:t>
            </a:r>
            <a:r>
              <a:rPr lang="en-US" altLang="ja-JP" sz="1200" dirty="0"/>
              <a:t>3</a:t>
            </a:r>
            <a:r>
              <a:rPr lang="ja-JP" altLang="en-US" sz="1200" dirty="0"/>
              <a:t>丁目</a:t>
            </a:r>
            <a:endParaRPr lang="en-US" altLang="ja-JP" sz="1200" dirty="0"/>
          </a:p>
          <a:p>
            <a:pPr algn="ctr"/>
            <a:r>
              <a:rPr lang="en-US" altLang="ja-JP" sz="1200" dirty="0"/>
              <a:t>24</a:t>
            </a:r>
            <a:r>
              <a:rPr lang="ja-JP" altLang="en-US" sz="1200" dirty="0"/>
              <a:t>番</a:t>
            </a:r>
            <a:r>
              <a:rPr lang="en-US" altLang="ja-JP" sz="1200" dirty="0"/>
              <a:t>24</a:t>
            </a:r>
            <a:r>
              <a:rPr lang="ja-JP" altLang="en-US" sz="1200" dirty="0"/>
              <a:t>号</a:t>
            </a:r>
          </a:p>
          <a:p>
            <a:pPr algn="ctr"/>
            <a:r>
              <a:rPr lang="ja-JP" altLang="en-US" sz="1200" dirty="0"/>
              <a:t>TEL 0155</a:t>
            </a:r>
            <a:r>
              <a:rPr lang="en-US" altLang="ja-JP" sz="1200" dirty="0"/>
              <a:t>-58-6500</a:t>
            </a:r>
            <a:endParaRPr lang="ja-JP" altLang="en-US" sz="1200" dirty="0"/>
          </a:p>
          <a:p>
            <a:pPr algn="ctr"/>
            <a:r>
              <a:rPr lang="ja-JP" altLang="en-US" sz="1200" dirty="0"/>
              <a:t>FAX 0155</a:t>
            </a:r>
            <a:r>
              <a:rPr lang="en-US" altLang="ja-JP" sz="1200" dirty="0"/>
              <a:t>-58-6501</a:t>
            </a:r>
            <a:endParaRPr lang="ja-JP" altLang="en-US" sz="1200" dirty="0"/>
          </a:p>
          <a:p>
            <a:pPr algn="ctr"/>
            <a:r>
              <a:rPr lang="en-US" altLang="ja-JP" sz="1200" dirty="0"/>
              <a:t>http://koujyukai.org/</a:t>
            </a:r>
            <a:endParaRPr lang="ja-JP" altLang="en-US" sz="1200" dirty="0"/>
          </a:p>
        </p:txBody>
      </p:sp>
      <p:pic>
        <p:nvPicPr>
          <p:cNvPr id="1028" name="Picture 4" descr="シンプルなおしゃれフレームかわいい飾り枠 | 無料イラスト素材｜素材ラボ">
            <a:extLst>
              <a:ext uri="{FF2B5EF4-FFF2-40B4-BE49-F238E27FC236}">
                <a16:creationId xmlns:a16="http://schemas.microsoft.com/office/drawing/2014/main" id="{6C6BE9F9-2A00-1986-0DBC-9CE40F3BD1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0551" y="5336724"/>
            <a:ext cx="1535185" cy="105366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3ECA357-4D18-81BB-8300-CE32334A003A}"/>
              </a:ext>
            </a:extLst>
          </p:cNvPr>
          <p:cNvSpPr txBox="1"/>
          <p:nvPr/>
        </p:nvSpPr>
        <p:spPr>
          <a:xfrm>
            <a:off x="6450744" y="6052324"/>
            <a:ext cx="798682" cy="27699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ﾎｰﾑﾍﾟｰｼ</a:t>
            </a:r>
            <a:r>
              <a:rPr lang="ja-JP" altLang="en-US" sz="1200" dirty="0"/>
              <a:t>ﾞ</a:t>
            </a:r>
            <a:endParaRPr kumimoji="1" lang="en-US" altLang="ja-JP" sz="1200" dirty="0"/>
          </a:p>
        </p:txBody>
      </p:sp>
      <p:pic>
        <p:nvPicPr>
          <p:cNvPr id="10" name="図 9">
            <a:extLst>
              <a:ext uri="{FF2B5EF4-FFF2-40B4-BE49-F238E27FC236}">
                <a16:creationId xmlns:a16="http://schemas.microsoft.com/office/drawing/2014/main" id="{7CEF8F12-EB9B-88B2-345B-9FCFED34F6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84" t="8397" r="5861" b="5545"/>
          <a:stretch/>
        </p:blipFill>
        <p:spPr>
          <a:xfrm>
            <a:off x="7260870" y="5486356"/>
            <a:ext cx="534204" cy="535472"/>
          </a:xfrm>
          <a:prstGeom prst="rect">
            <a:avLst/>
          </a:prstGeom>
        </p:spPr>
      </p:pic>
      <p:sp>
        <p:nvSpPr>
          <p:cNvPr id="13" name="テキスト ボックス 12">
            <a:extLst>
              <a:ext uri="{FF2B5EF4-FFF2-40B4-BE49-F238E27FC236}">
                <a16:creationId xmlns:a16="http://schemas.microsoft.com/office/drawing/2014/main" id="{F2D020D0-4BD2-7DC7-5B26-142EB3D46C78}"/>
              </a:ext>
            </a:extLst>
          </p:cNvPr>
          <p:cNvSpPr txBox="1"/>
          <p:nvPr/>
        </p:nvSpPr>
        <p:spPr>
          <a:xfrm>
            <a:off x="7092200" y="6037465"/>
            <a:ext cx="928752" cy="261610"/>
          </a:xfrm>
          <a:prstGeom prst="rect">
            <a:avLst/>
          </a:prstGeom>
          <a:noFill/>
        </p:spPr>
        <p:txBody>
          <a:bodyPr wrap="square" rtlCol="0">
            <a:spAutoFit/>
          </a:bodyPr>
          <a:lstStyle/>
          <a:p>
            <a:r>
              <a:rPr lang="en-US" altLang="ja-JP" sz="1100" dirty="0">
                <a:latin typeface="メイリオ" panose="020B0604030504040204" pitchFamily="50" charset="-128"/>
                <a:ea typeface="メイリオ" panose="020B0604030504040204" pitchFamily="50" charset="-128"/>
              </a:rPr>
              <a:t>Instagram</a:t>
            </a:r>
            <a:endParaRPr kumimoji="1" lang="ja-JP" altLang="en-US" sz="1100"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78FE06C3-6F07-BDF8-2C02-4E679CC81F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087" y="5454459"/>
            <a:ext cx="604246" cy="604246"/>
          </a:xfrm>
          <a:prstGeom prst="rect">
            <a:avLst/>
          </a:prstGeom>
        </p:spPr>
      </p:pic>
      <p:sp>
        <p:nvSpPr>
          <p:cNvPr id="6" name="テキスト ボックス 5">
            <a:extLst>
              <a:ext uri="{FF2B5EF4-FFF2-40B4-BE49-F238E27FC236}">
                <a16:creationId xmlns:a16="http://schemas.microsoft.com/office/drawing/2014/main" id="{330FE35F-E947-0669-E639-0AE3F4410D41}"/>
              </a:ext>
            </a:extLst>
          </p:cNvPr>
          <p:cNvSpPr txBox="1"/>
          <p:nvPr/>
        </p:nvSpPr>
        <p:spPr>
          <a:xfrm>
            <a:off x="-1107101" y="0"/>
            <a:ext cx="6164252" cy="5667341"/>
          </a:xfrm>
          <a:prstGeom prst="rect">
            <a:avLst/>
          </a:prstGeom>
          <a:noFill/>
        </p:spPr>
        <p:txBody>
          <a:bodyPr vert="wordArtVertRtl" wrap="square">
            <a:spAutoFit/>
          </a:bodyPr>
          <a:lstStyle/>
          <a:p>
            <a:pPr algn="just"/>
            <a:r>
              <a:rPr lang="ja-JP" altLang="en-US" sz="1600" dirty="0">
                <a:effectLst/>
                <a:latin typeface="BIZ UDP明朝 Medium" panose="02020500000000000000" pitchFamily="18" charset="-128"/>
                <a:ea typeface="BIZ UDP明朝 Medium" panose="02020500000000000000" pitchFamily="18" charset="-128"/>
                <a:cs typeface="ＭＳ Ｐゴシック" panose="020B0600070205080204" pitchFamily="50" charset="-128"/>
              </a:rPr>
              <a:t>　</a:t>
            </a:r>
            <a:r>
              <a:rPr lang="ja-JP" altLang="en-US"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あけましておめでとうございます。本年の干支は</a:t>
            </a:r>
            <a:r>
              <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a:t>
            </a:r>
            <a:r>
              <a:rPr lang="ja-JP" altLang="en-US"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午</a:t>
            </a:r>
            <a:r>
              <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a:t>
            </a:r>
            <a:r>
              <a:rPr lang="ja-JP" altLang="en-US"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です。</a:t>
            </a:r>
            <a:endPar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r>
              <a:rPr lang="en-US" altLang="ja-JP" sz="13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2026</a:t>
            </a:r>
            <a:r>
              <a:rPr lang="ja-JP" altLang="en-US" sz="13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年を起点として、向こう</a:t>
            </a:r>
            <a:r>
              <a:rPr lang="en-US" altLang="ja-JP" sz="13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5</a:t>
            </a:r>
            <a:r>
              <a:rPr lang="ja-JP" altLang="en-US"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年間の行動ビジョンを紹介します。</a:t>
            </a:r>
            <a:endPar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endParaRPr lang="en-US" altLang="ja-JP" sz="13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endPar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endParaRPr lang="en-US" altLang="ja-JP" sz="13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r>
              <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 </a:t>
            </a:r>
          </a:p>
          <a:p>
            <a:pPr algn="just"/>
            <a:r>
              <a:rPr lang="ja-JP" altLang="en-US"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　山口県下関市にある功山寺境内には、高杉晋作（</a:t>
            </a:r>
            <a:r>
              <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1839</a:t>
            </a:r>
            <a:r>
              <a:rPr lang="ja-JP" altLang="en-US"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年～</a:t>
            </a:r>
            <a:r>
              <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1868</a:t>
            </a:r>
            <a:r>
              <a:rPr lang="ja-JP" altLang="en-US"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年）の馬上像があります。高杉少年は、山口県萩市にある吉田松陰が塾頭の松下村塾にて学び、その後、中国上海に渡航。英国の植民地とされた中国の惨状をみて、いまこそ、日本が立ちあがらなければ、外国の植民地になってしまうことを危惧し、</a:t>
            </a:r>
            <a:r>
              <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24</a:t>
            </a:r>
            <a:r>
              <a:rPr lang="ja-JP" altLang="en-US"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歳の晋作は、行山寺の境内に農民・商人・僧侶など、わずか</a:t>
            </a:r>
            <a:r>
              <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80</a:t>
            </a:r>
            <a:r>
              <a:rPr lang="ja-JP" altLang="en-US"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名からなる奇兵隊を結集し、歴史を動かす明治維新を成し遂げました。高杉晋作の馬上像はその志の象徴であり、日本の近代化の火がここで燃え上がりました。しかしながら維新の時代を見届けることなく、晋作は</a:t>
            </a:r>
            <a:r>
              <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28</a:t>
            </a:r>
            <a:r>
              <a:rPr lang="ja-JP" altLang="en-US"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歳で結核の床で永眠されました。</a:t>
            </a:r>
            <a:endPar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r>
              <a:rPr lang="ja-JP" altLang="en-US"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rPr>
              <a:t>　光寿会のモットーは、世界一の介護を目指します。過去、福岡空港に掲げられていた「九州は世界一を目指す」という垂れ幕に感動し、光寿会は「世界一の介護を目指す」と掲げました。高杉晋作の歌にあるとおり、「志」こそが、未来を創る力です。</a:t>
            </a:r>
            <a:endPar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r>
              <a:rPr lang="ja-JP" altLang="en-US" sz="13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　私たちの力で、介護と医療の仕事が最も尊い仕事であることを世界に証明して参りましょう。</a:t>
            </a:r>
            <a:endParaRPr lang="en-US" altLang="ja-JP" sz="13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endPar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endParaRPr lang="en-US" altLang="ja-JP" sz="13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endPar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endParaRPr lang="en-US" altLang="ja-JP" sz="13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endParaRPr lang="en-US" altLang="ja-JP" sz="1300" dirty="0">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endParaRPr lang="en-US" altLang="ja-JP" sz="13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just"/>
            <a:endParaRPr lang="ja-JP" altLang="ja-JP" sz="13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p:txBody>
      </p:sp>
      <p:sp>
        <p:nvSpPr>
          <p:cNvPr id="16" name="雲 15">
            <a:extLst>
              <a:ext uri="{FF2B5EF4-FFF2-40B4-BE49-F238E27FC236}">
                <a16:creationId xmlns:a16="http://schemas.microsoft.com/office/drawing/2014/main" id="{A991522D-EB59-079D-D954-81E9A79E89E2}"/>
              </a:ext>
            </a:extLst>
          </p:cNvPr>
          <p:cNvSpPr/>
          <p:nvPr/>
        </p:nvSpPr>
        <p:spPr>
          <a:xfrm rot="791380">
            <a:off x="79243" y="8646173"/>
            <a:ext cx="1865138" cy="1684924"/>
          </a:xfrm>
          <a:prstGeom prst="cloud">
            <a:avLst/>
          </a:prstGeom>
          <a:solidFill>
            <a:srgbClr val="FFCC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156539-0B58-8171-618E-22748A733709}"/>
              </a:ext>
            </a:extLst>
          </p:cNvPr>
          <p:cNvSpPr/>
          <p:nvPr/>
        </p:nvSpPr>
        <p:spPr>
          <a:xfrm>
            <a:off x="201784" y="9011581"/>
            <a:ext cx="1773241" cy="954107"/>
          </a:xfrm>
          <a:prstGeom prst="rect">
            <a:avLst/>
          </a:prstGeom>
          <a:noFill/>
        </p:spPr>
        <p:txBody>
          <a:bodyPr wrap="none" lIns="91440" tIns="45720" rIns="91440" bIns="45720">
            <a:spAutoFit/>
          </a:bodyPr>
          <a:lstStyle/>
          <a:p>
            <a:pPr algn="ctr"/>
            <a:r>
              <a:rPr lang="ja-JP" altLang="en-US" sz="1400" dirty="0">
                <a:ln w="0"/>
                <a:latin typeface="BIZ UDPゴシック" panose="020B0400000000000000" pitchFamily="50" charset="-128"/>
                <a:ea typeface="BIZ UDPゴシック" panose="020B0400000000000000" pitchFamily="50" charset="-128"/>
              </a:rPr>
              <a:t>デイケアの皆さんの</a:t>
            </a:r>
            <a:endParaRPr lang="en-US" altLang="ja-JP" sz="1400" dirty="0">
              <a:ln w="0"/>
              <a:latin typeface="BIZ UDPゴシック" panose="020B0400000000000000" pitchFamily="50" charset="-128"/>
              <a:ea typeface="BIZ UDPゴシック" panose="020B0400000000000000" pitchFamily="50" charset="-128"/>
            </a:endParaRPr>
          </a:p>
          <a:p>
            <a:pPr algn="ctr"/>
            <a:r>
              <a:rPr lang="ja-JP" altLang="en-US" sz="1400" dirty="0">
                <a:ln w="0"/>
                <a:latin typeface="BIZ UDPゴシック" panose="020B0400000000000000" pitchFamily="50" charset="-128"/>
                <a:ea typeface="BIZ UDPゴシック" panose="020B0400000000000000" pitchFamily="50" charset="-128"/>
              </a:rPr>
              <a:t>手作り</a:t>
            </a:r>
            <a:r>
              <a:rPr lang="en-US" altLang="ja-JP" sz="1400" dirty="0">
                <a:ln w="0"/>
                <a:latin typeface="BIZ UDPゴシック" panose="020B0400000000000000" pitchFamily="50" charset="-128"/>
                <a:ea typeface="BIZ UDPゴシック" panose="020B0400000000000000" pitchFamily="50" charset="-128"/>
              </a:rPr>
              <a:t>!</a:t>
            </a:r>
          </a:p>
          <a:p>
            <a:pPr algn="ctr"/>
            <a:r>
              <a:rPr lang="ja-JP" altLang="en-US" sz="1400" dirty="0">
                <a:ln w="0"/>
                <a:latin typeface="BIZ UDPゴシック" panose="020B0400000000000000" pitchFamily="50" charset="-128"/>
                <a:ea typeface="BIZ UDPゴシック" panose="020B0400000000000000" pitchFamily="50" charset="-128"/>
              </a:rPr>
              <a:t>素敵なお正月飾りが</a:t>
            </a:r>
            <a:endParaRPr lang="en-US" altLang="ja-JP" sz="1400" dirty="0">
              <a:ln w="0"/>
              <a:latin typeface="BIZ UDPゴシック" panose="020B0400000000000000" pitchFamily="50" charset="-128"/>
              <a:ea typeface="BIZ UDPゴシック" panose="020B0400000000000000" pitchFamily="50" charset="-128"/>
            </a:endParaRPr>
          </a:p>
          <a:p>
            <a:pPr algn="ctr"/>
            <a:r>
              <a:rPr lang="ja-JP" altLang="en-US" sz="1400" dirty="0">
                <a:ln w="0"/>
                <a:latin typeface="BIZ UDPゴシック" panose="020B0400000000000000" pitchFamily="50" charset="-128"/>
                <a:ea typeface="BIZ UDPゴシック" panose="020B0400000000000000" pitchFamily="50" charset="-128"/>
              </a:rPr>
              <a:t>完成しました♪</a:t>
            </a:r>
            <a:endParaRPr lang="ja-JP" altLang="en-US" sz="1600" dirty="0">
              <a:ln w="0"/>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8D7130ED-E609-292C-88EA-05CE21D9FA1D}"/>
              </a:ext>
            </a:extLst>
          </p:cNvPr>
          <p:cNvSpPr txBox="1"/>
          <p:nvPr/>
        </p:nvSpPr>
        <p:spPr>
          <a:xfrm>
            <a:off x="5114803" y="123983"/>
            <a:ext cx="984885" cy="7610550"/>
          </a:xfrm>
          <a:prstGeom prst="rect">
            <a:avLst/>
          </a:prstGeom>
          <a:noFill/>
        </p:spPr>
        <p:txBody>
          <a:bodyPr vert="eaVert" wrap="square" rtlCol="0">
            <a:spAutoFit/>
          </a:bodyPr>
          <a:lstStyle/>
          <a:p>
            <a:r>
              <a:rPr lang="ja-JP" altLang="en-US" sz="3000" b="1" dirty="0">
                <a:latin typeface="HGS明朝E" panose="02020800000000000000" pitchFamily="18" charset="-128"/>
                <a:ea typeface="HGS明朝E" panose="02020800000000000000" pitchFamily="18" charset="-128"/>
              </a:rPr>
              <a:t>「令和</a:t>
            </a:r>
            <a:r>
              <a:rPr lang="en-US" altLang="ja-JP" sz="3000" b="1" dirty="0">
                <a:latin typeface="HGS明朝E" panose="02020800000000000000" pitchFamily="18" charset="-128"/>
                <a:ea typeface="HGS明朝E" panose="02020800000000000000" pitchFamily="18" charset="-128"/>
              </a:rPr>
              <a:t>8</a:t>
            </a:r>
            <a:r>
              <a:rPr lang="ja-JP" altLang="en-US" sz="3000" b="1" dirty="0">
                <a:latin typeface="HGS明朝E" panose="02020800000000000000" pitchFamily="18" charset="-128"/>
                <a:ea typeface="HGS明朝E" panose="02020800000000000000" pitchFamily="18" charset="-128"/>
              </a:rPr>
              <a:t>年　新年のあいさつ」</a:t>
            </a:r>
            <a:endParaRPr lang="en-US" altLang="ja-JP" sz="3000" b="1" dirty="0">
              <a:latin typeface="HGS明朝E" panose="02020800000000000000" pitchFamily="18" charset="-128"/>
              <a:ea typeface="HGS明朝E" panose="02020800000000000000" pitchFamily="18" charset="-128"/>
            </a:endParaRPr>
          </a:p>
          <a:p>
            <a:r>
              <a:rPr lang="ja-JP" altLang="en-US" sz="2200" b="1" dirty="0">
                <a:latin typeface="HGS明朝E" panose="02020800000000000000" pitchFamily="18" charset="-128"/>
                <a:ea typeface="HGS明朝E" panose="02020800000000000000" pitchFamily="18" charset="-128"/>
              </a:rPr>
              <a:t>　　社会福祉法人光寿会　　理事長 森 光弘</a:t>
            </a:r>
            <a:endParaRPr kumimoji="1" lang="ja-JP" altLang="en-US" sz="2200" b="1" dirty="0">
              <a:latin typeface="HGS明朝E" panose="02020800000000000000" pitchFamily="18" charset="-128"/>
              <a:ea typeface="HGS明朝E" panose="02020800000000000000" pitchFamily="18" charset="-128"/>
            </a:endParaRPr>
          </a:p>
        </p:txBody>
      </p:sp>
      <p:sp>
        <p:nvSpPr>
          <p:cNvPr id="2" name="正方形/長方形 1">
            <a:extLst>
              <a:ext uri="{FF2B5EF4-FFF2-40B4-BE49-F238E27FC236}">
                <a16:creationId xmlns:a16="http://schemas.microsoft.com/office/drawing/2014/main" id="{09B5D64D-A27A-3173-43F7-7A8479D3111E}"/>
              </a:ext>
            </a:extLst>
          </p:cNvPr>
          <p:cNvSpPr/>
          <p:nvPr/>
        </p:nvSpPr>
        <p:spPr>
          <a:xfrm>
            <a:off x="-5926248" y="123983"/>
            <a:ext cx="2274883" cy="8531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kumimoji="1" lang="ja-JP" altLang="en-US" sz="1600" b="1" dirty="0">
                <a:latin typeface="HG丸ｺﾞｼｯｸM-PRO" panose="020F0400000000000000" pitchFamily="50" charset="-128"/>
                <a:ea typeface="HG丸ｺﾞｼｯｸM-PRO" panose="020F0400000000000000" pitchFamily="50" charset="-128"/>
              </a:rPr>
              <a:t>フォント：丸ゴシック</a:t>
            </a:r>
            <a:endParaRPr kumimoji="1" lang="en-US" altLang="ja-JP" sz="1600" b="1" dirty="0">
              <a:latin typeface="HG丸ｺﾞｼｯｸM-PRO" panose="020F0400000000000000" pitchFamily="50" charset="-128"/>
              <a:ea typeface="HG丸ｺﾞｼｯｸM-PRO" panose="020F0400000000000000" pitchFamily="50" charset="-128"/>
            </a:endParaRPr>
          </a:p>
          <a:p>
            <a:r>
              <a:rPr lang="ja-JP" altLang="en-US" sz="1600" b="1" dirty="0">
                <a:latin typeface="HG丸ｺﾞｼｯｸM-PRO" panose="020F0400000000000000" pitchFamily="50" charset="-128"/>
                <a:ea typeface="HG丸ｺﾞｼｯｸM-PRO" panose="020F0400000000000000" pitchFamily="50" charset="-128"/>
              </a:rPr>
              <a:t>フォントサイズ：</a:t>
            </a:r>
            <a:r>
              <a:rPr lang="en-US" altLang="ja-JP" sz="1600" b="1" dirty="0">
                <a:latin typeface="HG丸ｺﾞｼｯｸM-PRO" panose="020F0400000000000000" pitchFamily="50" charset="-128"/>
                <a:ea typeface="HG丸ｺﾞｼｯｸM-PRO" panose="020F0400000000000000" pitchFamily="50" charset="-128"/>
              </a:rPr>
              <a:t>13</a:t>
            </a:r>
            <a:endParaRPr kumimoji="1" lang="ja-JP" altLang="en-US" sz="1600" b="1" dirty="0">
              <a:latin typeface="HG丸ｺﾞｼｯｸM-PRO" panose="020F0400000000000000" pitchFamily="50" charset="-128"/>
              <a:ea typeface="HG丸ｺﾞｼｯｸM-PRO" panose="020F0400000000000000" pitchFamily="50" charset="-128"/>
            </a:endParaRPr>
          </a:p>
        </p:txBody>
      </p:sp>
      <p:pic>
        <p:nvPicPr>
          <p:cNvPr id="45" name="object 45"/>
          <p:cNvPicPr/>
          <p:nvPr/>
        </p:nvPicPr>
        <p:blipFill>
          <a:blip r:embed="rId9" cstate="print"/>
          <a:stretch>
            <a:fillRect/>
          </a:stretch>
        </p:blipFill>
        <p:spPr>
          <a:xfrm>
            <a:off x="4319341" y="5874556"/>
            <a:ext cx="1907987" cy="2172960"/>
          </a:xfrm>
          <a:prstGeom prst="rect">
            <a:avLst/>
          </a:prstGeom>
        </p:spPr>
      </p:pic>
      <p:sp>
        <p:nvSpPr>
          <p:cNvPr id="25" name="テキスト ボックス 2">
            <a:extLst>
              <a:ext uri="{FF2B5EF4-FFF2-40B4-BE49-F238E27FC236}">
                <a16:creationId xmlns:a16="http://schemas.microsoft.com/office/drawing/2014/main" id="{C9422412-D171-9C7B-DAF7-5EDE9B1268AE}"/>
              </a:ext>
            </a:extLst>
          </p:cNvPr>
          <p:cNvSpPr txBox="1">
            <a:spLocks noChangeArrowheads="1"/>
          </p:cNvSpPr>
          <p:nvPr/>
        </p:nvSpPr>
        <p:spPr bwMode="auto">
          <a:xfrm>
            <a:off x="2197793" y="5737644"/>
            <a:ext cx="1969770" cy="2228766"/>
          </a:xfrm>
          <a:prstGeom prst="rect">
            <a:avLst/>
          </a:prstGeom>
          <a:solidFill>
            <a:srgbClr val="FFFFFF"/>
          </a:solidFill>
          <a:ln w="9525">
            <a:solidFill>
              <a:schemeClr val="tx1"/>
            </a:solidFill>
            <a:miter lim="800000"/>
            <a:headEnd/>
            <a:tailEnd/>
          </a:ln>
        </p:spPr>
        <p:txBody>
          <a:bodyPr rot="0" vert="eaVert" wrap="square" lIns="91440" tIns="45720" rIns="91440" bIns="45720" anchor="t" anchorCtr="0">
            <a:spAutoFit/>
          </a:bodyPr>
          <a:lstStyle/>
          <a:p>
            <a:pPr algn="ctr">
              <a:buNone/>
            </a:pPr>
            <a:r>
              <a:rPr lang="ja-JP" sz="1600" kern="100" dirty="0">
                <a:effectLst/>
                <a:latin typeface="游明朝" panose="02020400000000000000" pitchFamily="18" charset="-128"/>
                <a:ea typeface="HG行書体" panose="03000609000000000000" pitchFamily="65" charset="-128"/>
                <a:cs typeface="Times New Roman" panose="02020603050405020304" pitchFamily="18" charset="0"/>
              </a:rPr>
              <a:t>面白き</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buNone/>
            </a:pPr>
            <a:r>
              <a:rPr lang="ja-JP" sz="1600" kern="100" dirty="0">
                <a:effectLst/>
                <a:latin typeface="游明朝" panose="02020400000000000000" pitchFamily="18" charset="-128"/>
                <a:ea typeface="HG行書体" panose="03000609000000000000" pitchFamily="65" charset="-128"/>
                <a:cs typeface="Times New Roman" panose="02020603050405020304" pitchFamily="18" charset="0"/>
              </a:rPr>
              <a:t>こともなき世を</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buNone/>
            </a:pPr>
            <a:r>
              <a:rPr lang="ja-JP" sz="1600" kern="100" dirty="0">
                <a:effectLst/>
                <a:latin typeface="游明朝" panose="02020400000000000000" pitchFamily="18" charset="-128"/>
                <a:ea typeface="HG行書体" panose="03000609000000000000" pitchFamily="65" charset="-128"/>
                <a:cs typeface="Times New Roman" panose="02020603050405020304" pitchFamily="18" charset="0"/>
              </a:rPr>
              <a:t>面白く</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buNone/>
            </a:pPr>
            <a:r>
              <a:rPr lang="ja-JP" sz="1600" kern="100" dirty="0">
                <a:effectLst/>
                <a:latin typeface="游明朝" panose="02020400000000000000" pitchFamily="18" charset="-128"/>
                <a:ea typeface="HG行書体" panose="03000609000000000000" pitchFamily="65" charset="-128"/>
                <a:cs typeface="Times New Roman" panose="02020603050405020304" pitchFamily="18" charset="0"/>
              </a:rPr>
              <a:t>すみなすものは</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buNone/>
            </a:pPr>
            <a:r>
              <a:rPr lang="ja-JP" sz="1600" kern="100" dirty="0">
                <a:effectLst/>
                <a:latin typeface="游明朝" panose="02020400000000000000" pitchFamily="18" charset="-128"/>
                <a:ea typeface="HG行書体" panose="03000609000000000000" pitchFamily="65" charset="-128"/>
                <a:cs typeface="Times New Roman" panose="02020603050405020304" pitchFamily="18" charset="0"/>
              </a:rPr>
              <a:t>心なりけり</a:t>
            </a:r>
            <a:endParaRPr lang="en-US" altLang="ja-JP" sz="1600" kern="100" dirty="0">
              <a:effectLst/>
              <a:latin typeface="游明朝" panose="02020400000000000000" pitchFamily="18" charset="-128"/>
              <a:ea typeface="HG行書体" panose="03000609000000000000" pitchFamily="65" charset="-128"/>
              <a:cs typeface="Times New Roman" panose="02020603050405020304" pitchFamily="18" charset="0"/>
            </a:endParaRPr>
          </a:p>
          <a:p>
            <a:pPr algn="ctr">
              <a:buNone/>
            </a:pP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buNone/>
            </a:pPr>
            <a:r>
              <a:rPr lang="ja-JP" sz="1600" kern="100" dirty="0">
                <a:effectLst/>
                <a:latin typeface="游明朝" panose="02020400000000000000" pitchFamily="18" charset="-128"/>
                <a:ea typeface="BIZ UDPゴシック" panose="020B0400000000000000" pitchFamily="50" charset="-128"/>
                <a:cs typeface="Times New Roman" panose="02020603050405020304" pitchFamily="18" charset="0"/>
              </a:rPr>
              <a:t>志一つで　未来は変わる</a:t>
            </a:r>
            <a:endParaRPr lang="en-US" altLang="ja-JP" sz="16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ctr">
              <a:buNone/>
            </a:pPr>
            <a:r>
              <a:rPr lang="ja-JP" altLang="en-US" sz="400" kern="100" dirty="0">
                <a:latin typeface="游明朝" panose="02020400000000000000" pitchFamily="18" charset="-128"/>
                <a:ea typeface="BIZ UDPゴシック" panose="020B0400000000000000" pitchFamily="50" charset="-128"/>
                <a:cs typeface="Times New Roman" panose="02020603050405020304" pitchFamily="18" charset="0"/>
              </a:rPr>
              <a:t>　</a:t>
            </a:r>
            <a:endParaRPr lang="ja-JP" sz="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6" name="図 25" descr="森の中の岩の上にいるキリン&#10;&#10;AI 生成コンテンツは誤りを含む可能性があります。">
            <a:extLst>
              <a:ext uri="{FF2B5EF4-FFF2-40B4-BE49-F238E27FC236}">
                <a16:creationId xmlns:a16="http://schemas.microsoft.com/office/drawing/2014/main" id="{F6900633-C1AB-9B24-2185-55C28C424667}"/>
              </a:ext>
            </a:extLst>
          </p:cNvPr>
          <p:cNvPicPr>
            <a:picLocks noChangeAspect="1"/>
          </p:cNvPicPr>
          <p:nvPr/>
        </p:nvPicPr>
        <p:blipFill>
          <a:blip r:embed="rId10"/>
          <a:stretch>
            <a:fillRect/>
          </a:stretch>
        </p:blipFill>
        <p:spPr>
          <a:xfrm>
            <a:off x="334842" y="5754092"/>
            <a:ext cx="1609891" cy="2225518"/>
          </a:xfrm>
          <a:prstGeom prst="rect">
            <a:avLst/>
          </a:prstGeom>
        </p:spPr>
      </p:pic>
      <p:pic>
        <p:nvPicPr>
          <p:cNvPr id="19" name="Picture 2">
            <a:extLst>
              <a:ext uri="{FF2B5EF4-FFF2-40B4-BE49-F238E27FC236}">
                <a16:creationId xmlns:a16="http://schemas.microsoft.com/office/drawing/2014/main" id="{8267A55C-F66A-A265-A840-59E8EA54986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176"/>
          <a:stretch>
            <a:fillRect/>
          </a:stretch>
        </p:blipFill>
        <p:spPr bwMode="auto">
          <a:xfrm>
            <a:off x="2002951" y="8171207"/>
            <a:ext cx="4005077" cy="253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楕円 26">
            <a:extLst>
              <a:ext uri="{FF2B5EF4-FFF2-40B4-BE49-F238E27FC236}">
                <a16:creationId xmlns:a16="http://schemas.microsoft.com/office/drawing/2014/main" id="{71F2F98E-1516-04C1-85B9-119D27C7FA51}"/>
              </a:ext>
            </a:extLst>
          </p:cNvPr>
          <p:cNvSpPr/>
          <p:nvPr/>
        </p:nvSpPr>
        <p:spPr>
          <a:xfrm>
            <a:off x="6058144" y="9432218"/>
            <a:ext cx="2010000" cy="1193948"/>
          </a:xfrm>
          <a:prstGeom prst="ellipse">
            <a:avLst/>
          </a:prstGeom>
          <a:solidFill>
            <a:srgbClr val="FFCCFF"/>
          </a:solidFill>
          <a:ln w="12700">
            <a:solidFill>
              <a:srgbClr val="FF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C462EDC-6D58-CDF8-E0DA-9945FF059F14}"/>
              </a:ext>
            </a:extLst>
          </p:cNvPr>
          <p:cNvSpPr txBox="1"/>
          <p:nvPr/>
        </p:nvSpPr>
        <p:spPr>
          <a:xfrm>
            <a:off x="6185181" y="9567556"/>
            <a:ext cx="1773242" cy="954107"/>
          </a:xfrm>
          <a:prstGeom prst="rect">
            <a:avLst/>
          </a:prstGeom>
          <a:noFill/>
        </p:spPr>
        <p:txBody>
          <a:bodyPr wrap="none" rtlCol="0">
            <a:spAutoFit/>
          </a:bodyPr>
          <a:lstStyle/>
          <a:p>
            <a:pPr algn="ctr"/>
            <a:r>
              <a:rPr lang="en-US" altLang="ja-JP" sz="1400" dirty="0">
                <a:ln w="0"/>
                <a:latin typeface="BIZ UDPゴシック" panose="020B0400000000000000" pitchFamily="50" charset="-128"/>
                <a:ea typeface="BIZ UDPゴシック" panose="020B0400000000000000" pitchFamily="50" charset="-128"/>
              </a:rPr>
              <a:t>HP</a:t>
            </a:r>
            <a:r>
              <a:rPr lang="ja-JP" altLang="en-US" sz="1400" dirty="0">
                <a:ln w="0"/>
                <a:latin typeface="BIZ UDPゴシック" panose="020B0400000000000000" pitchFamily="50" charset="-128"/>
                <a:ea typeface="BIZ UDPゴシック" panose="020B0400000000000000" pitchFamily="50" charset="-128"/>
              </a:rPr>
              <a:t>やインスタグラム</a:t>
            </a:r>
            <a:endParaRPr lang="en-US" altLang="ja-JP" sz="1400" dirty="0">
              <a:ln w="0"/>
              <a:latin typeface="BIZ UDPゴシック" panose="020B0400000000000000" pitchFamily="50" charset="-128"/>
              <a:ea typeface="BIZ UDPゴシック" panose="020B0400000000000000" pitchFamily="50" charset="-128"/>
            </a:endParaRPr>
          </a:p>
          <a:p>
            <a:pPr algn="ctr"/>
            <a:r>
              <a:rPr lang="ja-JP" altLang="en-US" sz="1400" dirty="0">
                <a:ln w="0"/>
                <a:latin typeface="BIZ UDPゴシック" panose="020B0400000000000000" pitchFamily="50" charset="-128"/>
                <a:ea typeface="BIZ UDPゴシック" panose="020B0400000000000000" pitchFamily="50" charset="-128"/>
              </a:rPr>
              <a:t>でも、日々の様子を</a:t>
            </a:r>
            <a:endParaRPr lang="en-US" altLang="ja-JP" sz="1400" dirty="0">
              <a:ln w="0"/>
              <a:latin typeface="BIZ UDPゴシック" panose="020B0400000000000000" pitchFamily="50" charset="-128"/>
              <a:ea typeface="BIZ UDPゴシック" panose="020B0400000000000000" pitchFamily="50" charset="-128"/>
            </a:endParaRPr>
          </a:p>
          <a:p>
            <a:pPr algn="ctr"/>
            <a:r>
              <a:rPr lang="ja-JP" altLang="en-US" sz="1400" dirty="0">
                <a:ln w="0"/>
                <a:latin typeface="BIZ UDPゴシック" panose="020B0400000000000000" pitchFamily="50" charset="-128"/>
                <a:ea typeface="BIZ UDPゴシック" panose="020B0400000000000000" pitchFamily="50" charset="-128"/>
              </a:rPr>
              <a:t>公開中</a:t>
            </a:r>
            <a:r>
              <a:rPr lang="en-US" altLang="ja-JP" sz="1400" dirty="0">
                <a:ln w="0"/>
                <a:latin typeface="BIZ UDPゴシック" panose="020B0400000000000000" pitchFamily="50" charset="-128"/>
                <a:ea typeface="BIZ UDPゴシック" panose="020B0400000000000000" pitchFamily="50" charset="-128"/>
              </a:rPr>
              <a:t>!!</a:t>
            </a:r>
          </a:p>
          <a:p>
            <a:pPr algn="ctr"/>
            <a:r>
              <a:rPr lang="ja-JP" altLang="en-US" sz="1400" dirty="0">
                <a:ln w="0"/>
                <a:latin typeface="BIZ UDPゴシック" panose="020B0400000000000000" pitchFamily="50" charset="-128"/>
                <a:ea typeface="BIZ UDPゴシック" panose="020B0400000000000000" pitchFamily="50" charset="-128"/>
              </a:rPr>
              <a:t>ぜひご覧ください</a:t>
            </a:r>
            <a:endParaRPr lang="en-US" altLang="ja-JP" sz="1400" dirty="0">
              <a:ln w="0"/>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8F0900AE-53EB-94D8-9C74-CBB2A1F32177}"/>
              </a:ext>
            </a:extLst>
          </p:cNvPr>
          <p:cNvSpPr/>
          <p:nvPr/>
        </p:nvSpPr>
        <p:spPr>
          <a:xfrm>
            <a:off x="3740235" y="186612"/>
            <a:ext cx="462220" cy="5454792"/>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DB6BCA2B-ECCD-8CF9-7E79-2EE2BF485DC6}"/>
              </a:ext>
            </a:extLst>
          </p:cNvPr>
          <p:cNvSpPr txBox="1"/>
          <p:nvPr/>
        </p:nvSpPr>
        <p:spPr>
          <a:xfrm>
            <a:off x="3711274" y="69266"/>
            <a:ext cx="520142" cy="5546200"/>
          </a:xfrm>
          <a:prstGeom prst="rect">
            <a:avLst/>
          </a:prstGeom>
          <a:noFill/>
        </p:spPr>
        <p:txBody>
          <a:bodyPr vert="eaVert" wrap="square" rtlCol="0">
            <a:spAutoFit/>
          </a:bodyPr>
          <a:lstStyle/>
          <a:p>
            <a:r>
              <a:rPr kumimoji="1" lang="ja-JP" altLang="en-US" dirty="0"/>
              <a:t>　</a:t>
            </a:r>
            <a:r>
              <a:rPr kumimoji="1" lang="ja-JP" altLang="en-US" sz="1500" b="1" dirty="0">
                <a:latin typeface="BIZ UDPゴシック" panose="020B0400000000000000" pitchFamily="50" charset="-128"/>
                <a:ea typeface="BIZ UDPゴシック" panose="020B0400000000000000" pitchFamily="50" charset="-128"/>
              </a:rPr>
              <a:t>志が未来を拓く　 ～私たちが紡ぐ、医療と介護の新たな歴史～</a:t>
            </a:r>
          </a:p>
        </p:txBody>
      </p:sp>
    </p:spTree>
    <p:extLst>
      <p:ext uri="{BB962C8B-B14F-4D97-AF65-F5344CB8AC3E}">
        <p14:creationId xmlns:p14="http://schemas.microsoft.com/office/powerpoint/2010/main" val="2882121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F277B94-7907-1308-8021-22602E50B74D}"/>
              </a:ext>
            </a:extLst>
          </p:cNvPr>
          <p:cNvSpPr/>
          <p:nvPr/>
        </p:nvSpPr>
        <p:spPr>
          <a:xfrm>
            <a:off x="-29977" y="3536529"/>
            <a:ext cx="8150039" cy="3873746"/>
          </a:xfrm>
          <a:prstGeom prst="rect">
            <a:avLst/>
          </a:prstGeom>
          <a:solidFill>
            <a:schemeClr val="bg1">
              <a:lumMod val="8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C6E13B58-6CBF-F0F2-511B-E16B7ADAC4A1}"/>
              </a:ext>
            </a:extLst>
          </p:cNvPr>
          <p:cNvPicPr>
            <a:picLocks noChangeAspect="1"/>
          </p:cNvPicPr>
          <p:nvPr/>
        </p:nvPicPr>
        <p:blipFill>
          <a:blip r:embed="rId3">
            <a:extLst>
              <a:ext uri="{28A0092B-C50C-407E-A947-70E740481C1C}">
                <a14:useLocalDpi xmlns:a14="http://schemas.microsoft.com/office/drawing/2010/main" val="0"/>
              </a:ext>
            </a:extLst>
          </a:blip>
          <a:srcRect l="10320" t="79985" r="14081" b="6283"/>
          <a:stretch/>
        </p:blipFill>
        <p:spPr>
          <a:xfrm>
            <a:off x="6208675" y="3566978"/>
            <a:ext cx="1734620" cy="754295"/>
          </a:xfrm>
          <a:prstGeom prst="rect">
            <a:avLst/>
          </a:prstGeom>
        </p:spPr>
      </p:pic>
      <p:sp>
        <p:nvSpPr>
          <p:cNvPr id="17" name="テキスト ボックス 16">
            <a:extLst>
              <a:ext uri="{FF2B5EF4-FFF2-40B4-BE49-F238E27FC236}">
                <a16:creationId xmlns:a16="http://schemas.microsoft.com/office/drawing/2014/main" id="{E716CF4D-31AA-83FF-515B-075AA94C22A9}"/>
              </a:ext>
            </a:extLst>
          </p:cNvPr>
          <p:cNvSpPr txBox="1"/>
          <p:nvPr/>
        </p:nvSpPr>
        <p:spPr>
          <a:xfrm>
            <a:off x="6492256" y="3787711"/>
            <a:ext cx="1210588" cy="461665"/>
          </a:xfrm>
          <a:prstGeom prst="rect">
            <a:avLst/>
          </a:prstGeom>
          <a:noFill/>
        </p:spPr>
        <p:txBody>
          <a:bodyPr wrap="none" rtlCol="0">
            <a:spAutoFit/>
          </a:bodyPr>
          <a:lstStyle/>
          <a:p>
            <a:r>
              <a:rPr lang="ja-JP" altLang="en-US" sz="2400" dirty="0"/>
              <a:t>通　　所</a:t>
            </a:r>
            <a:endParaRPr kumimoji="1" lang="en-US" altLang="ja-JP" sz="2400" dirty="0"/>
          </a:p>
        </p:txBody>
      </p:sp>
      <p:sp>
        <p:nvSpPr>
          <p:cNvPr id="3" name="正方形/長方形 2">
            <a:extLst>
              <a:ext uri="{FF2B5EF4-FFF2-40B4-BE49-F238E27FC236}">
                <a16:creationId xmlns:a16="http://schemas.microsoft.com/office/drawing/2014/main" id="{9930F64C-811D-9941-0627-A467F9045065}"/>
              </a:ext>
            </a:extLst>
          </p:cNvPr>
          <p:cNvSpPr/>
          <p:nvPr/>
        </p:nvSpPr>
        <p:spPr>
          <a:xfrm>
            <a:off x="-13909" y="4563"/>
            <a:ext cx="8144320" cy="3583093"/>
          </a:xfrm>
          <a:prstGeom prst="rect">
            <a:avLst/>
          </a:prstGeom>
          <a:solidFill>
            <a:srgbClr val="FFECD9"/>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A136B189-6D26-A02A-8157-E99D6899C136}"/>
              </a:ext>
            </a:extLst>
          </p:cNvPr>
          <p:cNvSpPr txBox="1"/>
          <p:nvPr/>
        </p:nvSpPr>
        <p:spPr>
          <a:xfrm>
            <a:off x="5180560" y="524962"/>
            <a:ext cx="3106795" cy="3043632"/>
          </a:xfrm>
          <a:prstGeom prst="roundRect">
            <a:avLst/>
          </a:prstGeom>
          <a:noFill/>
        </p:spPr>
        <p:txBody>
          <a:bodyPr vert="eaVert" wrap="square" rtlCol="0">
            <a:spAutoFit/>
          </a:bodyPr>
          <a:lstStyle/>
          <a:p>
            <a:pPr algn="just"/>
            <a:r>
              <a:rPr lang="ja-JP" altLang="en-US" sz="1200" dirty="0"/>
              <a:t>　</a:t>
            </a:r>
            <a:r>
              <a:rPr lang="ja-JP" altLang="en-US" sz="1300" dirty="0">
                <a:latin typeface="HG丸ｺﾞｼｯｸM-PRO" panose="020F0600000000000000" pitchFamily="50" charset="-128"/>
                <a:ea typeface="HG丸ｺﾞｼｯｸM-PRO" panose="020F0600000000000000" pitchFamily="50" charset="-128"/>
              </a:rPr>
              <a:t>令和七年十一月十六日</a:t>
            </a:r>
            <a:r>
              <a:rPr kumimoji="1" lang="ja-JP" altLang="en-US" sz="1300" dirty="0">
                <a:latin typeface="HG丸ｺﾞｼｯｸM-PRO" panose="020F0600000000000000" pitchFamily="50" charset="-128"/>
                <a:ea typeface="HG丸ｺﾞｼｯｸM-PRO" panose="020F0600000000000000" pitchFamily="50" charset="-128"/>
              </a:rPr>
              <a:t>に「第</a:t>
            </a:r>
            <a:r>
              <a:rPr kumimoji="1" lang="en-US" altLang="ja-JP" sz="1300" dirty="0">
                <a:latin typeface="HG丸ｺﾞｼｯｸM-PRO" panose="020F0600000000000000" pitchFamily="50" charset="-128"/>
                <a:ea typeface="HG丸ｺﾞｼｯｸM-PRO" panose="020F0600000000000000" pitchFamily="50" charset="-128"/>
              </a:rPr>
              <a:t>31</a:t>
            </a:r>
            <a:r>
              <a:rPr kumimoji="1" lang="ja-JP" altLang="en-US" sz="1300" dirty="0">
                <a:latin typeface="HG丸ｺﾞｼｯｸM-PRO" panose="020F0600000000000000" pitchFamily="50" charset="-128"/>
                <a:ea typeface="HG丸ｺﾞｼｯｸM-PRO" panose="020F0600000000000000" pitchFamily="50" charset="-128"/>
              </a:rPr>
              <a:t>回学習療法地域交流会」を開催しました。</a:t>
            </a:r>
            <a:r>
              <a:rPr lang="ja-JP" altLang="ja-JP" sz="1300" dirty="0">
                <a:latin typeface="HG丸ｺﾞｼｯｸM-PRO" panose="020F0600000000000000" pitchFamily="50" charset="-128"/>
                <a:ea typeface="HG丸ｺﾞｼｯｸM-PRO" panose="020F0600000000000000" pitchFamily="50" charset="-128"/>
              </a:rPr>
              <a:t>今回は認知症の理解、学習療法の効果、健康</a:t>
            </a:r>
            <a:r>
              <a:rPr lang="ja-JP" altLang="en-US" sz="1300" dirty="0">
                <a:latin typeface="HG丸ｺﾞｼｯｸM-PRO" panose="020F0600000000000000" pitchFamily="50" charset="-128"/>
                <a:ea typeface="HG丸ｺﾞｼｯｸM-PRO" panose="020F0600000000000000" pitchFamily="50" charset="-128"/>
              </a:rPr>
              <a:t>づ</a:t>
            </a:r>
            <a:r>
              <a:rPr lang="ja-JP" altLang="ja-JP" sz="1300" dirty="0">
                <a:latin typeface="HG丸ｺﾞｼｯｸM-PRO" panose="020F0600000000000000" pitchFamily="50" charset="-128"/>
                <a:ea typeface="HG丸ｺﾞｼｯｸM-PRO" panose="020F0600000000000000" pitchFamily="50" charset="-128"/>
              </a:rPr>
              <a:t>くり、介護</a:t>
            </a:r>
            <a:r>
              <a:rPr lang="ja-JP" altLang="en-US" sz="1300" dirty="0">
                <a:latin typeface="HG丸ｺﾞｼｯｸM-PRO" panose="020F0600000000000000" pitchFamily="50" charset="-128"/>
                <a:ea typeface="HG丸ｺﾞｼｯｸM-PRO" panose="020F0600000000000000" pitchFamily="50" charset="-128"/>
              </a:rPr>
              <a:t>ロボット</a:t>
            </a:r>
            <a:r>
              <a:rPr lang="ja-JP" altLang="ja-JP" sz="1300" dirty="0">
                <a:latin typeface="HG丸ｺﾞｼｯｸM-PRO" panose="020F0600000000000000" pitchFamily="50" charset="-128"/>
                <a:ea typeface="HG丸ｺﾞｼｯｸM-PRO" panose="020F0600000000000000" pitchFamily="50" charset="-128"/>
              </a:rPr>
              <a:t>の最新情報など、地域全体で支え合うためのヒントが詰まった、とても学び深い一日となりました。マルベリー</a:t>
            </a:r>
            <a:r>
              <a:rPr lang="ja-JP" altLang="en-US" sz="1300" dirty="0">
                <a:latin typeface="HG丸ｺﾞｼｯｸM-PRO" panose="020F0600000000000000" pitchFamily="50" charset="-128"/>
                <a:ea typeface="HG丸ｺﾞｼｯｸM-PRO" panose="020F0600000000000000" pitchFamily="50" charset="-128"/>
              </a:rPr>
              <a:t>の</a:t>
            </a:r>
            <a:r>
              <a:rPr lang="ja-JP" altLang="ja-JP" sz="1300" dirty="0">
                <a:latin typeface="HG丸ｺﾞｼｯｸM-PRO" panose="020F0600000000000000" pitchFamily="50" charset="-128"/>
                <a:ea typeface="HG丸ｺﾞｼｯｸM-PRO" panose="020F0600000000000000" pitchFamily="50" charset="-128"/>
              </a:rPr>
              <a:t>竹山尚希様より</a:t>
            </a:r>
            <a:r>
              <a:rPr lang="ja-JP" altLang="en-US" sz="1300" dirty="0">
                <a:latin typeface="HG丸ｺﾞｼｯｸM-PRO" panose="020F0600000000000000" pitchFamily="50" charset="-128"/>
                <a:ea typeface="HG丸ｺﾞｼｯｸM-PRO" panose="020F0600000000000000" pitchFamily="50" charset="-128"/>
              </a:rPr>
              <a:t>、感情を豊かに表し</a:t>
            </a:r>
            <a:r>
              <a:rPr lang="ja-JP" altLang="ja-JP" sz="1300" dirty="0">
                <a:latin typeface="HG丸ｺﾞｼｯｸM-PRO" panose="020F0600000000000000" pitchFamily="50" charset="-128"/>
                <a:ea typeface="HG丸ｺﾞｼｯｸM-PRO" panose="020F0600000000000000" pitchFamily="50" charset="-128"/>
              </a:rPr>
              <a:t>利用者様を笑顔にし癒してくれる最新介護ロボットも紹介されました。</a:t>
            </a:r>
            <a:r>
              <a:rPr lang="ja-JP" altLang="en-US" sz="1300" dirty="0">
                <a:latin typeface="HG丸ｺﾞｼｯｸM-PRO" panose="020F0600000000000000" pitchFamily="50" charset="-128"/>
                <a:ea typeface="HG丸ｺﾞｼｯｸM-PRO" panose="020F0600000000000000" pitchFamily="50" charset="-128"/>
              </a:rPr>
              <a:t>これからも学習療法を通じて、</a:t>
            </a:r>
            <a:r>
              <a:rPr kumimoji="1" lang="ja-JP" altLang="en-US" sz="1300" dirty="0">
                <a:latin typeface="HG丸ｺﾞｼｯｸM-PRO" panose="020F0600000000000000" pitchFamily="50" charset="-128"/>
                <a:ea typeface="HG丸ｺﾞｼｯｸM-PRO" panose="020F0600000000000000" pitchFamily="50" charset="-128"/>
              </a:rPr>
              <a:t>利用者様一人ひとりに光を当てた介護を実践していきます。</a:t>
            </a:r>
          </a:p>
        </p:txBody>
      </p:sp>
      <p:sp>
        <p:nvSpPr>
          <p:cNvPr id="6" name="テキスト ボックス 5">
            <a:extLst>
              <a:ext uri="{FF2B5EF4-FFF2-40B4-BE49-F238E27FC236}">
                <a16:creationId xmlns:a16="http://schemas.microsoft.com/office/drawing/2014/main" id="{6E865E44-B551-2E49-7248-55E581B1ECFA}"/>
              </a:ext>
            </a:extLst>
          </p:cNvPr>
          <p:cNvSpPr txBox="1"/>
          <p:nvPr/>
        </p:nvSpPr>
        <p:spPr>
          <a:xfrm>
            <a:off x="5412705" y="84025"/>
            <a:ext cx="2548447" cy="400110"/>
          </a:xfrm>
          <a:prstGeom prst="rect">
            <a:avLst/>
          </a:prstGeom>
          <a:solidFill>
            <a:srgbClr val="FFC000"/>
          </a:solidFill>
        </p:spPr>
        <p:txBody>
          <a:bodyPr wrap="square" rtlCol="0">
            <a:spAutoFit/>
          </a:bodyPr>
          <a:lstStyle/>
          <a:p>
            <a:r>
              <a:rPr lang="ja-JP" altLang="en-US" sz="2000" b="1" dirty="0">
                <a:latin typeface="HG丸ｺﾞｼｯｸM-PRO" panose="020F0600000000000000" pitchFamily="50" charset="-128"/>
                <a:ea typeface="HG丸ｺﾞｼｯｸM-PRO" panose="020F0600000000000000" pitchFamily="50" charset="-128"/>
              </a:rPr>
              <a:t>学習療法地域交流会</a:t>
            </a:r>
            <a:endParaRPr kumimoji="1" lang="en-US" altLang="ja-JP" sz="2000" b="1" dirty="0">
              <a:latin typeface="HG丸ｺﾞｼｯｸM-PRO" panose="020F0600000000000000" pitchFamily="50" charset="-128"/>
              <a:ea typeface="HG丸ｺﾞｼｯｸM-PRO" panose="020F0600000000000000" pitchFamily="50" charset="-128"/>
            </a:endParaRPr>
          </a:p>
        </p:txBody>
      </p:sp>
      <p:sp>
        <p:nvSpPr>
          <p:cNvPr id="1028" name="テキスト ボックス 1027">
            <a:extLst>
              <a:ext uri="{FF2B5EF4-FFF2-40B4-BE49-F238E27FC236}">
                <a16:creationId xmlns:a16="http://schemas.microsoft.com/office/drawing/2014/main" id="{71DD7748-7A73-E01C-B6AE-75810B17AE0D}"/>
              </a:ext>
            </a:extLst>
          </p:cNvPr>
          <p:cNvSpPr txBox="1"/>
          <p:nvPr/>
        </p:nvSpPr>
        <p:spPr>
          <a:xfrm>
            <a:off x="-97591" y="3700450"/>
            <a:ext cx="4084838" cy="3564811"/>
          </a:xfrm>
          <a:prstGeom prst="roundRect">
            <a:avLst/>
          </a:prstGeom>
          <a:noFill/>
        </p:spPr>
        <p:txBody>
          <a:bodyPr vert="wordArtVertRtl" wrap="square" rtlCol="0">
            <a:spAutoFit/>
          </a:bodyPr>
          <a:lstStyle/>
          <a:p>
            <a:pPr algn="just"/>
            <a:r>
              <a:rPr lang="ja-JP" altLang="en-US" sz="1300" dirty="0">
                <a:latin typeface="HG丸ｺﾞｼｯｸM-PRO" panose="020F0600000000000000" pitchFamily="50" charset="-128"/>
                <a:ea typeface="HG丸ｺﾞｼｯｸM-PRO" panose="020F0600000000000000" pitchFamily="50" charset="-128"/>
              </a:rPr>
              <a:t>　令和七年十一月十七日、デイケアでは、利用者の皆さまと</a:t>
            </a:r>
            <a:r>
              <a:rPr lang="en-US" altLang="ja-JP" sz="1300" dirty="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手打ちうどんとお稲荷さんづくり“に挑戦しました。</a:t>
            </a:r>
            <a:endParaRPr lang="en-US" altLang="ja-JP" sz="1300" dirty="0">
              <a:latin typeface="HG丸ｺﾞｼｯｸM-PRO" panose="020F0600000000000000" pitchFamily="50" charset="-128"/>
              <a:ea typeface="HG丸ｺﾞｼｯｸM-PRO" panose="020F0600000000000000" pitchFamily="50" charset="-128"/>
            </a:endParaRPr>
          </a:p>
          <a:p>
            <a:pPr algn="just"/>
            <a:r>
              <a:rPr kumimoji="1" lang="ja-JP" altLang="en-US" sz="1300" dirty="0">
                <a:latin typeface="HG丸ｺﾞｼｯｸM-PRO" panose="020F0600000000000000" pitchFamily="50" charset="-128"/>
                <a:ea typeface="HG丸ｺﾞｼｯｸM-PRO" panose="020F0600000000000000" pitchFamily="50" charset="-128"/>
              </a:rPr>
              <a:t>　うどんの生地をこねる工程では、手指の巧緻性・握力向上・腕の運動にもなり、皆さん真剣に作業されていました。うどん作りと並行しておいなりさんも作っていきます。ご飯を詰める作業は指先の細かい使い方の訓練にもなり、丁寧に仕上げていただきました。</a:t>
            </a:r>
            <a:endParaRPr kumimoji="1" lang="en-US" altLang="ja-JP" sz="1300" dirty="0">
              <a:latin typeface="HG丸ｺﾞｼｯｸM-PRO" panose="020F0600000000000000" pitchFamily="50" charset="-128"/>
              <a:ea typeface="HG丸ｺﾞｼｯｸM-PRO" panose="020F0600000000000000" pitchFamily="50" charset="-128"/>
            </a:endParaRPr>
          </a:p>
          <a:p>
            <a:pPr algn="just"/>
            <a:r>
              <a:rPr lang="ja-JP" altLang="en-US" sz="1300" dirty="0">
                <a:latin typeface="HG丸ｺﾞｼｯｸM-PRO" panose="020F0600000000000000" pitchFamily="50" charset="-128"/>
                <a:ea typeface="HG丸ｺﾞｼｯｸM-PRO" panose="020F0600000000000000" pitchFamily="50" charset="-128"/>
              </a:rPr>
              <a:t>　完成したうどんにはそれぞれ個性があらわれ、皆さまは笑顔で召し上がっていました。自分で作ったものを味わう体験は意欲の向上や食事動作のリハビリにもなり、とても充実した一日になりました。</a:t>
            </a:r>
            <a:endParaRPr kumimoji="1" lang="ja-JP" altLang="en-US" sz="1300" dirty="0">
              <a:latin typeface="HG丸ｺﾞｼｯｸM-PRO" panose="020F0600000000000000" pitchFamily="50" charset="-128"/>
              <a:ea typeface="HG丸ｺﾞｼｯｸM-PRO" panose="020F0600000000000000" pitchFamily="50" charset="-128"/>
            </a:endParaRPr>
          </a:p>
        </p:txBody>
      </p:sp>
      <p:sp>
        <p:nvSpPr>
          <p:cNvPr id="29" name="正方形/長方形 28">
            <a:extLst>
              <a:ext uri="{FF2B5EF4-FFF2-40B4-BE49-F238E27FC236}">
                <a16:creationId xmlns:a16="http://schemas.microsoft.com/office/drawing/2014/main" id="{A9A98A76-9601-1436-C8EE-EF7180616CA8}"/>
              </a:ext>
            </a:extLst>
          </p:cNvPr>
          <p:cNvSpPr/>
          <p:nvPr/>
        </p:nvSpPr>
        <p:spPr>
          <a:xfrm>
            <a:off x="1661922" y="1224846"/>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9BD3A48D-0F6E-47B4-7EF4-7EFC65550159}"/>
              </a:ext>
            </a:extLst>
          </p:cNvPr>
          <p:cNvSpPr/>
          <p:nvPr/>
        </p:nvSpPr>
        <p:spPr>
          <a:xfrm>
            <a:off x="-5134252" y="253379"/>
            <a:ext cx="2840141"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t>フォント：丸ゴシック</a:t>
            </a:r>
            <a:endParaRPr kumimoji="1" lang="en-US" altLang="ja-JP" dirty="0"/>
          </a:p>
          <a:p>
            <a:r>
              <a:rPr kumimoji="1" lang="ja-JP" altLang="en-US" dirty="0"/>
              <a:t>サイズサイズ：</a:t>
            </a:r>
            <a:r>
              <a:rPr kumimoji="1" lang="en-US" altLang="ja-JP" dirty="0"/>
              <a:t>13</a:t>
            </a:r>
            <a:endParaRPr kumimoji="1" lang="ja-JP" altLang="en-US" dirty="0"/>
          </a:p>
        </p:txBody>
      </p:sp>
      <p:sp>
        <p:nvSpPr>
          <p:cNvPr id="28" name="吹き出し: 円形 27">
            <a:extLst>
              <a:ext uri="{FF2B5EF4-FFF2-40B4-BE49-F238E27FC236}">
                <a16:creationId xmlns:a16="http://schemas.microsoft.com/office/drawing/2014/main" id="{DD74973D-A278-F0B5-9A9B-93A5D2E04479}"/>
              </a:ext>
            </a:extLst>
          </p:cNvPr>
          <p:cNvSpPr/>
          <p:nvPr/>
        </p:nvSpPr>
        <p:spPr>
          <a:xfrm>
            <a:off x="8952000" y="372030"/>
            <a:ext cx="2018001" cy="612648"/>
          </a:xfrm>
          <a:prstGeom prst="wedgeEllipseCallout">
            <a:avLst>
              <a:gd name="adj1" fmla="val -73461"/>
              <a:gd name="adj2" fmla="val 4274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HG丸ｺﾞｼｯｸM-PRO" panose="020F0600000000000000" pitchFamily="50" charset="-128"/>
                <a:ea typeface="HG丸ｺﾞｼｯｸM-PRO" panose="020F0600000000000000" pitchFamily="50" charset="-128"/>
              </a:rPr>
              <a:t>内藤主任</a:t>
            </a:r>
          </a:p>
        </p:txBody>
      </p:sp>
      <p:sp>
        <p:nvSpPr>
          <p:cNvPr id="30" name="吹き出し: 円形 29">
            <a:extLst>
              <a:ext uri="{FF2B5EF4-FFF2-40B4-BE49-F238E27FC236}">
                <a16:creationId xmlns:a16="http://schemas.microsoft.com/office/drawing/2014/main" id="{A7A1BB13-B820-67D7-9BA7-830E34D16E5A}"/>
              </a:ext>
            </a:extLst>
          </p:cNvPr>
          <p:cNvSpPr/>
          <p:nvPr/>
        </p:nvSpPr>
        <p:spPr>
          <a:xfrm>
            <a:off x="-2304228" y="4455397"/>
            <a:ext cx="2018001" cy="612648"/>
          </a:xfrm>
          <a:prstGeom prst="wedgeEllipseCallout">
            <a:avLst>
              <a:gd name="adj1" fmla="val 64475"/>
              <a:gd name="adj2" fmla="val 4055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HG丸ｺﾞｼｯｸM-PRO" panose="020F0600000000000000" pitchFamily="50" charset="-128"/>
                <a:ea typeface="HG丸ｺﾞｼｯｸM-PRO" panose="020F0600000000000000" pitchFamily="50" charset="-128"/>
              </a:rPr>
              <a:t>大平さん</a:t>
            </a:r>
          </a:p>
        </p:txBody>
      </p:sp>
      <p:sp>
        <p:nvSpPr>
          <p:cNvPr id="32" name="吹き出し: 円形 31">
            <a:extLst>
              <a:ext uri="{FF2B5EF4-FFF2-40B4-BE49-F238E27FC236}">
                <a16:creationId xmlns:a16="http://schemas.microsoft.com/office/drawing/2014/main" id="{A759C714-4217-7A0B-60EA-191FDE7E057F}"/>
              </a:ext>
            </a:extLst>
          </p:cNvPr>
          <p:cNvSpPr/>
          <p:nvPr/>
        </p:nvSpPr>
        <p:spPr>
          <a:xfrm>
            <a:off x="8587058" y="7361535"/>
            <a:ext cx="2018001" cy="612648"/>
          </a:xfrm>
          <a:prstGeom prst="wedgeEllipseCallout">
            <a:avLst>
              <a:gd name="adj1" fmla="val -73461"/>
              <a:gd name="adj2" fmla="val 4274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HG丸ｺﾞｼｯｸM-PRO" panose="020F0600000000000000" pitchFamily="50" charset="-128"/>
                <a:ea typeface="HG丸ｺﾞｼｯｸM-PRO" panose="020F0600000000000000" pitchFamily="50" charset="-128"/>
              </a:rPr>
              <a:t>芳賀さん</a:t>
            </a:r>
          </a:p>
        </p:txBody>
      </p:sp>
      <p:pic>
        <p:nvPicPr>
          <p:cNvPr id="34" name="図 33" descr="テレビの画面を見ている人たち&#10;&#10;AI 生成コンテンツは誤りを含む可能性があります。">
            <a:extLst>
              <a:ext uri="{FF2B5EF4-FFF2-40B4-BE49-F238E27FC236}">
                <a16:creationId xmlns:a16="http://schemas.microsoft.com/office/drawing/2014/main" id="{A21A7055-CFC3-3115-6778-5E016418D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89" y="64450"/>
            <a:ext cx="2812313" cy="2076890"/>
          </a:xfrm>
          <a:prstGeom prst="rect">
            <a:avLst/>
          </a:prstGeom>
          <a:ln>
            <a:noFill/>
          </a:ln>
          <a:effectLst>
            <a:softEdge rad="112500"/>
          </a:effectLst>
        </p:spPr>
      </p:pic>
      <p:pic>
        <p:nvPicPr>
          <p:cNvPr id="36" name="図 35" descr="店が並んでいる&#10;&#10;AI 生成コンテンツは誤りを含む可能性があります。">
            <a:extLst>
              <a:ext uri="{FF2B5EF4-FFF2-40B4-BE49-F238E27FC236}">
                <a16:creationId xmlns:a16="http://schemas.microsoft.com/office/drawing/2014/main" id="{A5E44A6C-8E29-018C-1B88-4CF039ECC6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8834" y="2215584"/>
            <a:ext cx="2070467" cy="1380311"/>
          </a:xfrm>
          <a:prstGeom prst="rect">
            <a:avLst/>
          </a:prstGeom>
          <a:ln>
            <a:noFill/>
          </a:ln>
          <a:effectLst>
            <a:softEdge rad="112500"/>
          </a:effectLst>
        </p:spPr>
      </p:pic>
      <p:pic>
        <p:nvPicPr>
          <p:cNvPr id="38" name="図 37" descr="テキスト&#10;&#10;AI 生成コンテンツは誤りを含む可能性があります。">
            <a:extLst>
              <a:ext uri="{FF2B5EF4-FFF2-40B4-BE49-F238E27FC236}">
                <a16:creationId xmlns:a16="http://schemas.microsoft.com/office/drawing/2014/main" id="{371CC9D9-ACF5-9BF0-ABCB-E0B20B50C7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9277" y="72590"/>
            <a:ext cx="2078227" cy="2869194"/>
          </a:xfrm>
          <a:prstGeom prst="rect">
            <a:avLst/>
          </a:prstGeom>
          <a:ln>
            <a:noFill/>
          </a:ln>
          <a:effectLst>
            <a:softEdge rad="112500"/>
          </a:effectLst>
        </p:spPr>
      </p:pic>
      <p:pic>
        <p:nvPicPr>
          <p:cNvPr id="40" name="図 39" descr="花瓶に飾られた花&#10;&#10;AI 生成コンテンツは誤りを含む可能性があります。">
            <a:extLst>
              <a:ext uri="{FF2B5EF4-FFF2-40B4-BE49-F238E27FC236}">
                <a16:creationId xmlns:a16="http://schemas.microsoft.com/office/drawing/2014/main" id="{C2A559FE-DA45-4A70-EE7E-3F560EEC5393}"/>
              </a:ext>
            </a:extLst>
          </p:cNvPr>
          <p:cNvPicPr>
            <a:picLocks noChangeAspect="1"/>
          </p:cNvPicPr>
          <p:nvPr/>
        </p:nvPicPr>
        <p:blipFill>
          <a:blip r:embed="rId7" cstate="print">
            <a:extLst>
              <a:ext uri="{28A0092B-C50C-407E-A947-70E740481C1C}">
                <a14:useLocalDpi xmlns:a14="http://schemas.microsoft.com/office/drawing/2010/main" val="0"/>
              </a:ext>
            </a:extLst>
          </a:blip>
          <a:srcRect l="9257" r="15827"/>
          <a:stretch>
            <a:fillRect/>
          </a:stretch>
        </p:blipFill>
        <p:spPr>
          <a:xfrm rot="5400000">
            <a:off x="41606" y="2312721"/>
            <a:ext cx="1271789" cy="1262665"/>
          </a:xfrm>
          <a:prstGeom prst="rect">
            <a:avLst/>
          </a:prstGeom>
          <a:ln>
            <a:noFill/>
          </a:ln>
          <a:effectLst>
            <a:softEdge rad="112500"/>
          </a:effectLst>
        </p:spPr>
      </p:pic>
      <p:pic>
        <p:nvPicPr>
          <p:cNvPr id="8" name="図 7" descr="屋内, 人, 男, 立つ が含まれている画像&#10;&#10;AI 生成コンテンツは誤りを含む可能性があります。">
            <a:extLst>
              <a:ext uri="{FF2B5EF4-FFF2-40B4-BE49-F238E27FC236}">
                <a16:creationId xmlns:a16="http://schemas.microsoft.com/office/drawing/2014/main" id="{42D0B821-E5A9-CF19-1545-A8230AB5CD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2136" y="3682072"/>
            <a:ext cx="1632000" cy="1224000"/>
          </a:xfrm>
          <a:prstGeom prst="rect">
            <a:avLst/>
          </a:prstGeom>
          <a:ln>
            <a:noFill/>
          </a:ln>
          <a:effectLst>
            <a:softEdge rad="112500"/>
          </a:effectLst>
        </p:spPr>
      </p:pic>
      <p:pic>
        <p:nvPicPr>
          <p:cNvPr id="11" name="図 10" descr="人, 屋内, 食品, 女性 が含まれている画像&#10;&#10;AI 生成コンテンツは誤りを含む可能性があります。">
            <a:extLst>
              <a:ext uri="{FF2B5EF4-FFF2-40B4-BE49-F238E27FC236}">
                <a16:creationId xmlns:a16="http://schemas.microsoft.com/office/drawing/2014/main" id="{7CEC69D2-B712-2A37-59A0-41CC922FF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7569" y="4903333"/>
            <a:ext cx="1631632" cy="1224000"/>
          </a:xfrm>
          <a:prstGeom prst="rect">
            <a:avLst/>
          </a:prstGeom>
          <a:ln>
            <a:noFill/>
          </a:ln>
          <a:effectLst>
            <a:softEdge rad="112500"/>
          </a:effectLst>
        </p:spPr>
      </p:pic>
      <p:pic>
        <p:nvPicPr>
          <p:cNvPr id="21" name="図 20" descr="テーブル, 小さい, 若い, 女性 が含まれている画像&#10;&#10;AI 生成コンテンツは誤りを含む可能性があります。">
            <a:extLst>
              <a:ext uri="{FF2B5EF4-FFF2-40B4-BE49-F238E27FC236}">
                <a16:creationId xmlns:a16="http://schemas.microsoft.com/office/drawing/2014/main" id="{AACE73C9-F27A-7B4A-6895-07C32C4F8B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392675" y="5818077"/>
            <a:ext cx="1632000" cy="1224000"/>
          </a:xfrm>
          <a:prstGeom prst="rect">
            <a:avLst/>
          </a:prstGeom>
          <a:ln>
            <a:noFill/>
          </a:ln>
          <a:effectLst>
            <a:softEdge rad="112500"/>
          </a:effectLst>
        </p:spPr>
      </p:pic>
      <p:pic>
        <p:nvPicPr>
          <p:cNvPr id="33" name="図 32" descr="屋内, 人, テーブル, コンピュータ が含まれている画像&#10;&#10;AI 生成コンテンツは誤りを含む可能性があります。">
            <a:extLst>
              <a:ext uri="{FF2B5EF4-FFF2-40B4-BE49-F238E27FC236}">
                <a16:creationId xmlns:a16="http://schemas.microsoft.com/office/drawing/2014/main" id="{13965D5A-A091-3C69-5E63-C20607272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6616675" y="5829110"/>
            <a:ext cx="1632000" cy="1224000"/>
          </a:xfrm>
          <a:prstGeom prst="rect">
            <a:avLst/>
          </a:prstGeom>
          <a:ln>
            <a:noFill/>
          </a:ln>
          <a:effectLst>
            <a:softEdge rad="112500"/>
          </a:effectLst>
        </p:spPr>
      </p:pic>
      <p:pic>
        <p:nvPicPr>
          <p:cNvPr id="37" name="図 36" descr="皿の上の食べ物&#10;&#10;AI 生成コンテンツは誤りを含む可能性があります。">
            <a:extLst>
              <a:ext uri="{FF2B5EF4-FFF2-40B4-BE49-F238E27FC236}">
                <a16:creationId xmlns:a16="http://schemas.microsoft.com/office/drawing/2014/main" id="{45B3E0BE-C83E-B39B-6382-8BE5FBB059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6127869" y="4067661"/>
            <a:ext cx="1332000" cy="1775600"/>
          </a:xfrm>
          <a:prstGeom prst="rect">
            <a:avLst/>
          </a:prstGeom>
          <a:ln>
            <a:noFill/>
          </a:ln>
          <a:effectLst>
            <a:softEdge rad="112500"/>
          </a:effectLst>
        </p:spPr>
      </p:pic>
      <p:pic>
        <p:nvPicPr>
          <p:cNvPr id="41" name="図 40" descr="テーブルを囲んでいる人たち&#10;&#10;AI 生成コンテンツは誤りを含む可能性があります。">
            <a:extLst>
              <a:ext uri="{FF2B5EF4-FFF2-40B4-BE49-F238E27FC236}">
                <a16:creationId xmlns:a16="http://schemas.microsoft.com/office/drawing/2014/main" id="{6BFD5E28-B94F-4E43-0983-A77604728E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96956" y="6118088"/>
            <a:ext cx="1632000" cy="1224000"/>
          </a:xfrm>
          <a:prstGeom prst="rect">
            <a:avLst/>
          </a:prstGeom>
          <a:ln>
            <a:noFill/>
          </a:ln>
          <a:effectLst>
            <a:softEdge rad="112500"/>
          </a:effectLst>
        </p:spPr>
      </p:pic>
      <p:sp>
        <p:nvSpPr>
          <p:cNvPr id="24" name="吹き出し: 角を丸めた四角形 23">
            <a:extLst>
              <a:ext uri="{FF2B5EF4-FFF2-40B4-BE49-F238E27FC236}">
                <a16:creationId xmlns:a16="http://schemas.microsoft.com/office/drawing/2014/main" id="{393006B4-5EA8-966C-5FA9-D01EBE12150A}"/>
              </a:ext>
            </a:extLst>
          </p:cNvPr>
          <p:cNvSpPr/>
          <p:nvPr/>
        </p:nvSpPr>
        <p:spPr>
          <a:xfrm>
            <a:off x="3417335" y="2960162"/>
            <a:ext cx="2131866" cy="499915"/>
          </a:xfrm>
          <a:prstGeom prst="wedgeRoundRectCallout">
            <a:avLst>
              <a:gd name="adj1" fmla="val -61871"/>
              <a:gd name="adj2" fmla="val -39280"/>
              <a:gd name="adj3" fmla="val 16667"/>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1200" dirty="0">
                <a:solidFill>
                  <a:schemeClr val="tx1"/>
                </a:solidFill>
                <a:latin typeface="HG丸ｺﾞｼｯｸM-PRO" panose="020F0600000000000000" pitchFamily="50" charset="-128"/>
                <a:ea typeface="HG丸ｺﾞｼｯｸM-PRO" panose="020F0600000000000000" pitchFamily="50" charset="-128"/>
              </a:rPr>
              <a:t>通所リハビリの利用者様が製作した作品</a:t>
            </a:r>
            <a:endParaRPr kumimoji="1" lang="ja-JP" altLang="en-US" sz="1200" b="1" dirty="0">
              <a:latin typeface="BIZ UDPゴシック" panose="020B0400000000000000" pitchFamily="50" charset="-128"/>
              <a:ea typeface="BIZ UDPゴシック" panose="020B0400000000000000" pitchFamily="50" charset="-128"/>
            </a:endParaRPr>
          </a:p>
        </p:txBody>
      </p:sp>
      <p:pic>
        <p:nvPicPr>
          <p:cNvPr id="7" name="図 6" descr="背景パターン&#10;&#10;AI 生成コンテンツは誤りを含む可能性があります。">
            <a:extLst>
              <a:ext uri="{FF2B5EF4-FFF2-40B4-BE49-F238E27FC236}">
                <a16:creationId xmlns:a16="http://schemas.microsoft.com/office/drawing/2014/main" id="{25E47555-1AA0-D5A8-3300-A9CC7B44E3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082" y="7399317"/>
            <a:ext cx="8215757" cy="3422870"/>
          </a:xfrm>
          <a:prstGeom prst="rect">
            <a:avLst/>
          </a:prstGeom>
        </p:spPr>
      </p:pic>
      <p:pic>
        <p:nvPicPr>
          <p:cNvPr id="10" name="図 9">
            <a:extLst>
              <a:ext uri="{FF2B5EF4-FFF2-40B4-BE49-F238E27FC236}">
                <a16:creationId xmlns:a16="http://schemas.microsoft.com/office/drawing/2014/main" id="{E2349A08-4063-B590-85C2-89F34B37DCB8}"/>
              </a:ext>
            </a:extLst>
          </p:cNvPr>
          <p:cNvPicPr>
            <a:picLocks noChangeAspect="1"/>
          </p:cNvPicPr>
          <p:nvPr/>
        </p:nvPicPr>
        <p:blipFill>
          <a:blip r:embed="rId15" cstate="print">
            <a:extLst>
              <a:ext uri="{28A0092B-C50C-407E-A947-70E740481C1C}">
                <a14:useLocalDpi xmlns:a14="http://schemas.microsoft.com/office/drawing/2010/main" val="0"/>
              </a:ext>
            </a:extLst>
          </a:blip>
          <a:srcRect l="-1" t="75090" r="88446"/>
          <a:stretch/>
        </p:blipFill>
        <p:spPr>
          <a:xfrm rot="972735">
            <a:off x="5414706" y="7402983"/>
            <a:ext cx="455555" cy="696958"/>
          </a:xfrm>
          <a:prstGeom prst="rect">
            <a:avLst/>
          </a:prstGeom>
        </p:spPr>
      </p:pic>
      <p:sp>
        <p:nvSpPr>
          <p:cNvPr id="12" name="テキスト ボックス 11">
            <a:extLst>
              <a:ext uri="{FF2B5EF4-FFF2-40B4-BE49-F238E27FC236}">
                <a16:creationId xmlns:a16="http://schemas.microsoft.com/office/drawing/2014/main" id="{37E6DA41-48D3-B125-C681-07E157BAFA52}"/>
              </a:ext>
            </a:extLst>
          </p:cNvPr>
          <p:cNvSpPr txBox="1"/>
          <p:nvPr/>
        </p:nvSpPr>
        <p:spPr>
          <a:xfrm>
            <a:off x="4176154" y="8078029"/>
            <a:ext cx="4041934" cy="2663938"/>
          </a:xfrm>
          <a:prstGeom prst="roundRect">
            <a:avLst/>
          </a:prstGeom>
          <a:noFill/>
        </p:spPr>
        <p:txBody>
          <a:bodyPr vert="eaVert" wrap="square" rtlCol="0">
            <a:spAutoFit/>
          </a:bodyPr>
          <a:lstStyle/>
          <a:p>
            <a:pPr algn="just"/>
            <a:r>
              <a:rPr lang="ja-JP" altLang="en-US" sz="1300" dirty="0">
                <a:latin typeface="HG丸ｺﾞｼｯｸM-PRO" panose="020F0600000000000000" pitchFamily="50" charset="-128"/>
                <a:ea typeface="HG丸ｺﾞｼｯｸM-PRO" panose="020F0600000000000000" pitchFamily="50" charset="-128"/>
              </a:rPr>
              <a:t>　令和七年十二月十五日から十八日にかけて、クリスマス会が行われました。</a:t>
            </a:r>
            <a:endParaRPr lang="en-US" altLang="ja-JP" sz="1300" dirty="0">
              <a:latin typeface="HG丸ｺﾞｼｯｸM-PRO" panose="020F0600000000000000" pitchFamily="50" charset="-128"/>
              <a:ea typeface="HG丸ｺﾞｼｯｸM-PRO" panose="020F0600000000000000" pitchFamily="50" charset="-128"/>
            </a:endParaRPr>
          </a:p>
          <a:p>
            <a:pPr algn="just"/>
            <a:r>
              <a:rPr kumimoji="1" lang="ja-JP" altLang="en-US" sz="1300" dirty="0">
                <a:latin typeface="HG丸ｺﾞｼｯｸM-PRO" panose="020F0600000000000000" pitchFamily="50" charset="-128"/>
                <a:ea typeface="HG丸ｺﾞｼｯｸM-PRO" panose="020F0600000000000000" pitchFamily="50" charset="-128"/>
              </a:rPr>
              <a:t>クリスマス会では、職員によるハンドベル</a:t>
            </a:r>
            <a:r>
              <a:rPr lang="ja-JP" altLang="en-US" sz="1300" dirty="0">
                <a:latin typeface="HG丸ｺﾞｼｯｸM-PRO" panose="020F0600000000000000" pitchFamily="50" charset="-128"/>
                <a:ea typeface="HG丸ｺﾞｼｯｸM-PRO" panose="020F0600000000000000" pitchFamily="50" charset="-128"/>
              </a:rPr>
              <a:t>の演奏が行われ、</a:t>
            </a:r>
            <a:r>
              <a:rPr kumimoji="1" lang="ja-JP" altLang="en-US" sz="1300" dirty="0">
                <a:latin typeface="HG丸ｺﾞｼｯｸM-PRO" panose="020F0600000000000000" pitchFamily="50" charset="-128"/>
                <a:ea typeface="HG丸ｺﾞｼｯｸM-PRO" panose="020F0600000000000000" pitchFamily="50" charset="-128"/>
              </a:rPr>
              <a:t>「きよしこの夜」などのクリスマスソングが館内にやさしく響き</a:t>
            </a:r>
            <a:r>
              <a:rPr lang="ja-JP" altLang="en-US" sz="1300" dirty="0">
                <a:latin typeface="HG丸ｺﾞｼｯｸM-PRO" panose="020F0600000000000000" pitchFamily="50" charset="-128"/>
                <a:ea typeface="HG丸ｺﾞｼｯｸM-PRO" panose="020F0600000000000000" pitchFamily="50" charset="-128"/>
              </a:rPr>
              <a:t>渡り</a:t>
            </a:r>
            <a:r>
              <a:rPr kumimoji="1" lang="ja-JP" altLang="en-US" sz="1300" dirty="0">
                <a:latin typeface="HG丸ｺﾞｼｯｸM-PRO" panose="020F0600000000000000" pitchFamily="50" charset="-128"/>
                <a:ea typeface="HG丸ｺﾞｼｯｸM-PRO" panose="020F0600000000000000" pitchFamily="50" charset="-128"/>
              </a:rPr>
              <a:t>、皆さん穏やかな表情で聴き入っていらっしゃいました。</a:t>
            </a:r>
            <a:endParaRPr kumimoji="1" lang="en-US" altLang="ja-JP" sz="1300" dirty="0">
              <a:latin typeface="HG丸ｺﾞｼｯｸM-PRO" panose="020F0600000000000000" pitchFamily="50" charset="-128"/>
              <a:ea typeface="HG丸ｺﾞｼｯｸM-PRO" panose="020F0600000000000000" pitchFamily="50" charset="-128"/>
            </a:endParaRPr>
          </a:p>
          <a:p>
            <a:pPr algn="just"/>
            <a:r>
              <a:rPr kumimoji="1" lang="ja-JP" altLang="en-US" sz="1300" dirty="0">
                <a:latin typeface="HG丸ｺﾞｼｯｸM-PRO" panose="020F0600000000000000" pitchFamily="50" charset="-128"/>
                <a:ea typeface="HG丸ｺﾞｼｯｸM-PRO" panose="020F0600000000000000" pitchFamily="50" charset="-128"/>
              </a:rPr>
              <a:t>　また、利用者様と職員で</a:t>
            </a:r>
            <a:r>
              <a:rPr lang="ja-JP" altLang="en-US" sz="1300" dirty="0">
                <a:latin typeface="HG丸ｺﾞｼｯｸM-PRO" panose="020F0600000000000000" pitchFamily="50" charset="-128"/>
                <a:ea typeface="HG丸ｺﾞｼｯｸM-PRO" panose="020F0600000000000000" pitchFamily="50" charset="-128"/>
              </a:rPr>
              <a:t>クリスマスツリーに飾り付けを行い、会話を楽しみながら、クリスマスの雰囲気を感じていただきました。　</a:t>
            </a:r>
            <a:endParaRPr lang="en-US" altLang="ja-JP" sz="1300" dirty="0">
              <a:latin typeface="HG丸ｺﾞｼｯｸM-PRO" panose="020F0600000000000000" pitchFamily="50" charset="-128"/>
              <a:ea typeface="HG丸ｺﾞｼｯｸM-PRO" panose="020F0600000000000000" pitchFamily="50" charset="-128"/>
            </a:endParaRPr>
          </a:p>
          <a:p>
            <a:pPr algn="just"/>
            <a:r>
              <a:rPr lang="ja-JP" altLang="en-US" sz="1300" dirty="0">
                <a:latin typeface="HG丸ｺﾞｼｯｸM-PRO" panose="020F0600000000000000" pitchFamily="50" charset="-128"/>
                <a:ea typeface="HG丸ｺﾞｼｯｸM-PRO" panose="020F0600000000000000" pitchFamily="50" charset="-128"/>
              </a:rPr>
              <a:t>　十二月二十四日には、</a:t>
            </a:r>
            <a:r>
              <a:rPr kumimoji="1" lang="ja-JP" altLang="en-US" sz="1300" dirty="0">
                <a:latin typeface="HG丸ｺﾞｼｯｸM-PRO" panose="020F0600000000000000" pitchFamily="50" charset="-128"/>
                <a:ea typeface="HG丸ｺﾞｼｯｸM-PRO" panose="020F0600000000000000" pitchFamily="50" charset="-128"/>
              </a:rPr>
              <a:t>おやつにレアチーズケーキが提供され</a:t>
            </a:r>
            <a:r>
              <a:rPr lang="ja-JP" altLang="en-US" sz="1300" dirty="0">
                <a:latin typeface="HG丸ｺﾞｼｯｸM-PRO" panose="020F0600000000000000" pitchFamily="50" charset="-128"/>
                <a:ea typeface="HG丸ｺﾞｼｯｸM-PRO" panose="020F0600000000000000" pitchFamily="50" charset="-128"/>
              </a:rPr>
              <a:t>ました。笑顔あふれる、あたたかなひとときとなりました。</a:t>
            </a:r>
            <a:endParaRPr kumimoji="1" lang="en-US" altLang="ja-JP" sz="1300" dirty="0">
              <a:latin typeface="HG丸ｺﾞｼｯｸM-PRO" panose="020F0600000000000000" pitchFamily="50" charset="-128"/>
              <a:ea typeface="HG丸ｺﾞｼｯｸM-PRO" panose="020F0600000000000000" pitchFamily="50" charset="-128"/>
            </a:endParaRPr>
          </a:p>
        </p:txBody>
      </p:sp>
      <p:pic>
        <p:nvPicPr>
          <p:cNvPr id="15" name="図 14" descr="屋内, ベッド, 部屋, テーブル が含まれている画像&#10;&#10;AI 生成コンテンツは誤りを含む可能性があります。">
            <a:extLst>
              <a:ext uri="{FF2B5EF4-FFF2-40B4-BE49-F238E27FC236}">
                <a16:creationId xmlns:a16="http://schemas.microsoft.com/office/drawing/2014/main" id="{A1AF135B-0812-6B2F-15FE-3762E6916EB5}"/>
              </a:ext>
            </a:extLst>
          </p:cNvPr>
          <p:cNvPicPr>
            <a:picLocks noChangeAspect="1"/>
          </p:cNvPicPr>
          <p:nvPr/>
        </p:nvPicPr>
        <p:blipFill>
          <a:blip r:embed="rId16">
            <a:extLst>
              <a:ext uri="{28A0092B-C50C-407E-A947-70E740481C1C}">
                <a14:useLocalDpi xmlns:a14="http://schemas.microsoft.com/office/drawing/2010/main" val="0"/>
              </a:ext>
            </a:extLst>
          </a:blip>
          <a:srcRect l="14476" t="5988" r="27267" b="9090"/>
          <a:stretch>
            <a:fillRect/>
          </a:stretch>
        </p:blipFill>
        <p:spPr>
          <a:xfrm rot="5400000">
            <a:off x="296830" y="8816537"/>
            <a:ext cx="1569588" cy="2108081"/>
          </a:xfrm>
          <a:prstGeom prst="rect">
            <a:avLst/>
          </a:prstGeom>
          <a:ln>
            <a:noFill/>
          </a:ln>
          <a:effectLst>
            <a:softEdge rad="112500"/>
          </a:effectLst>
        </p:spPr>
      </p:pic>
      <p:pic>
        <p:nvPicPr>
          <p:cNvPr id="16" name="図 15" descr="屋内, テーブル, 小さい, 座る が含まれている画像&#10;&#10;AI 生成コンテンツは誤りを含む可能性があります。">
            <a:extLst>
              <a:ext uri="{FF2B5EF4-FFF2-40B4-BE49-F238E27FC236}">
                <a16:creationId xmlns:a16="http://schemas.microsoft.com/office/drawing/2014/main" id="{A9E7B832-6B8F-6411-32FB-86999130ACEA}"/>
              </a:ext>
            </a:extLst>
          </p:cNvPr>
          <p:cNvPicPr>
            <a:picLocks noChangeAspect="1"/>
          </p:cNvPicPr>
          <p:nvPr/>
        </p:nvPicPr>
        <p:blipFill>
          <a:blip r:embed="rId17" cstate="print">
            <a:extLst>
              <a:ext uri="{28A0092B-C50C-407E-A947-70E740481C1C}">
                <a14:useLocalDpi xmlns:a14="http://schemas.microsoft.com/office/drawing/2010/main" val="0"/>
              </a:ext>
            </a:extLst>
          </a:blip>
          <a:srcRect l="2756" b="1028"/>
          <a:stretch>
            <a:fillRect/>
          </a:stretch>
        </p:blipFill>
        <p:spPr>
          <a:xfrm rot="5400000">
            <a:off x="2286375" y="7386868"/>
            <a:ext cx="1569589" cy="1766693"/>
          </a:xfrm>
          <a:prstGeom prst="rect">
            <a:avLst/>
          </a:prstGeom>
          <a:ln>
            <a:noFill/>
          </a:ln>
          <a:effectLst>
            <a:softEdge rad="112500"/>
          </a:effectLst>
        </p:spPr>
      </p:pic>
      <p:pic>
        <p:nvPicPr>
          <p:cNvPr id="19" name="図 18" descr="屋内, 人, 男, 座る が含まれている画像&#10;&#10;AI 生成コンテンツは誤りを含む可能性があります。">
            <a:extLst>
              <a:ext uri="{FF2B5EF4-FFF2-40B4-BE49-F238E27FC236}">
                <a16:creationId xmlns:a16="http://schemas.microsoft.com/office/drawing/2014/main" id="{A1FB1C23-BD70-D797-59B5-A565F2DBE8B5}"/>
              </a:ext>
            </a:extLst>
          </p:cNvPr>
          <p:cNvPicPr>
            <a:picLocks noChangeAspect="1"/>
          </p:cNvPicPr>
          <p:nvPr/>
        </p:nvPicPr>
        <p:blipFill>
          <a:blip r:embed="rId18" cstate="print">
            <a:extLst>
              <a:ext uri="{28A0092B-C50C-407E-A947-70E740481C1C}">
                <a14:useLocalDpi xmlns:a14="http://schemas.microsoft.com/office/drawing/2010/main" val="0"/>
              </a:ext>
            </a:extLst>
          </a:blip>
          <a:srcRect l="12650" r="10650"/>
          <a:stretch>
            <a:fillRect/>
          </a:stretch>
        </p:blipFill>
        <p:spPr>
          <a:xfrm rot="5400000">
            <a:off x="2322725" y="8994338"/>
            <a:ext cx="1507618" cy="1766382"/>
          </a:xfrm>
          <a:prstGeom prst="rect">
            <a:avLst/>
          </a:prstGeom>
          <a:ln>
            <a:noFill/>
          </a:ln>
          <a:effectLst>
            <a:softEdge rad="112500"/>
          </a:effectLst>
        </p:spPr>
      </p:pic>
      <p:pic>
        <p:nvPicPr>
          <p:cNvPr id="23" name="図 22" descr="部屋の中で立っている数人の人たち&#10;&#10;AI 生成コンテンツは誤りを含む可能性があります。">
            <a:extLst>
              <a:ext uri="{FF2B5EF4-FFF2-40B4-BE49-F238E27FC236}">
                <a16:creationId xmlns:a16="http://schemas.microsoft.com/office/drawing/2014/main" id="{B92AEC5E-A535-DB8C-4135-60D85B71EF1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296" y="7485418"/>
            <a:ext cx="2092785" cy="1569589"/>
          </a:xfrm>
          <a:prstGeom prst="rect">
            <a:avLst/>
          </a:prstGeom>
          <a:ln>
            <a:noFill/>
          </a:ln>
          <a:effectLst>
            <a:softEdge rad="112500"/>
          </a:effectLst>
        </p:spPr>
      </p:pic>
      <p:pic>
        <p:nvPicPr>
          <p:cNvPr id="26" name="図 25" descr="挿絵 が含まれている画像&#10;&#10;AI 生成コンテンツは誤りを含む可能性があります。">
            <a:extLst>
              <a:ext uri="{FF2B5EF4-FFF2-40B4-BE49-F238E27FC236}">
                <a16:creationId xmlns:a16="http://schemas.microsoft.com/office/drawing/2014/main" id="{0211EC47-0E2E-C5B1-3D46-2CD97189433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3887">
            <a:off x="4026258" y="10110478"/>
            <a:ext cx="434161" cy="546721"/>
          </a:xfrm>
          <a:prstGeom prst="rect">
            <a:avLst/>
          </a:prstGeom>
        </p:spPr>
      </p:pic>
      <p:pic>
        <p:nvPicPr>
          <p:cNvPr id="35" name="図 34">
            <a:extLst>
              <a:ext uri="{FF2B5EF4-FFF2-40B4-BE49-F238E27FC236}">
                <a16:creationId xmlns:a16="http://schemas.microsoft.com/office/drawing/2014/main" id="{C36978C8-0E1F-9916-EDE9-01514B92DDD0}"/>
              </a:ext>
            </a:extLst>
          </p:cNvPr>
          <p:cNvPicPr>
            <a:picLocks noChangeAspect="1"/>
          </p:cNvPicPr>
          <p:nvPr/>
        </p:nvPicPr>
        <p:blipFill>
          <a:blip r:embed="rId21">
            <a:duotone>
              <a:prstClr val="black"/>
              <a:schemeClr val="accent2">
                <a:tint val="45000"/>
                <a:satMod val="400000"/>
              </a:schemeClr>
            </a:duotone>
            <a:extLst>
              <a:ext uri="{BEBA8EAE-BF5A-486C-A8C5-ECC9F3942E4B}">
                <a14:imgProps xmlns:a14="http://schemas.microsoft.com/office/drawing/2010/main">
                  <a14:imgLayer r:embed="rId22">
                    <a14:imgEffect>
                      <a14:colorTemperature colorTemp="11000"/>
                    </a14:imgEffect>
                    <a14:imgEffect>
                      <a14:saturation sat="0"/>
                    </a14:imgEffect>
                  </a14:imgLayer>
                </a14:imgProps>
              </a:ext>
              <a:ext uri="{28A0092B-C50C-407E-A947-70E740481C1C}">
                <a14:useLocalDpi xmlns:a14="http://schemas.microsoft.com/office/drawing/2010/main" val="0"/>
              </a:ext>
            </a:extLst>
          </a:blip>
          <a:srcRect l="10320" t="79985" r="14081" b="6283"/>
          <a:stretch/>
        </p:blipFill>
        <p:spPr>
          <a:xfrm>
            <a:off x="6268938" y="7265261"/>
            <a:ext cx="1734620" cy="827028"/>
          </a:xfrm>
          <a:prstGeom prst="rect">
            <a:avLst/>
          </a:prstGeom>
        </p:spPr>
      </p:pic>
      <p:pic>
        <p:nvPicPr>
          <p:cNvPr id="39" name="図 38" descr="皿の上に置かれたケーキと花&#10;&#10;AI 生成コンテンツは誤りを含む可能性があります。">
            <a:extLst>
              <a:ext uri="{FF2B5EF4-FFF2-40B4-BE49-F238E27FC236}">
                <a16:creationId xmlns:a16="http://schemas.microsoft.com/office/drawing/2014/main" id="{74B3C6AD-BAB6-B46F-DB27-4C3CBA873CD8}"/>
              </a:ext>
            </a:extLst>
          </p:cNvPr>
          <p:cNvPicPr>
            <a:picLocks noChangeAspect="1"/>
          </p:cNvPicPr>
          <p:nvPr/>
        </p:nvPicPr>
        <p:blipFill>
          <a:blip r:embed="rId23" cstate="print">
            <a:extLst>
              <a:ext uri="{28A0092B-C50C-407E-A947-70E740481C1C}">
                <a14:useLocalDpi xmlns:a14="http://schemas.microsoft.com/office/drawing/2010/main" val="0"/>
              </a:ext>
            </a:extLst>
          </a:blip>
          <a:srcRect t="2863"/>
          <a:stretch>
            <a:fillRect/>
          </a:stretch>
        </p:blipFill>
        <p:spPr>
          <a:xfrm>
            <a:off x="4028689" y="7443010"/>
            <a:ext cx="1331618" cy="796434"/>
          </a:xfrm>
          <a:prstGeom prst="ellipse">
            <a:avLst/>
          </a:prstGeom>
          <a:ln>
            <a:noFill/>
          </a:ln>
          <a:effectLst>
            <a:softEdge rad="112500"/>
          </a:effectLst>
        </p:spPr>
      </p:pic>
      <p:sp>
        <p:nvSpPr>
          <p:cNvPr id="25" name="吹き出し: 角を丸めた四角形 24">
            <a:extLst>
              <a:ext uri="{FF2B5EF4-FFF2-40B4-BE49-F238E27FC236}">
                <a16:creationId xmlns:a16="http://schemas.microsoft.com/office/drawing/2014/main" id="{2B518D4F-4683-C832-397B-E8C2CBFFEFC1}"/>
              </a:ext>
            </a:extLst>
          </p:cNvPr>
          <p:cNvSpPr/>
          <p:nvPr/>
        </p:nvSpPr>
        <p:spPr>
          <a:xfrm>
            <a:off x="430066" y="1753326"/>
            <a:ext cx="2898409" cy="569248"/>
          </a:xfrm>
          <a:prstGeom prst="wedgeRoundRectCallout">
            <a:avLst>
              <a:gd name="adj1" fmla="val -35598"/>
              <a:gd name="adj2" fmla="val 66533"/>
              <a:gd name="adj3" fmla="val 16667"/>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1200" b="1" dirty="0">
                <a:solidFill>
                  <a:schemeClr val="tx1"/>
                </a:solidFill>
                <a:latin typeface="HG丸ｺﾞｼｯｸM-PRO" panose="020F0600000000000000" pitchFamily="50" charset="-128"/>
                <a:ea typeface="HG丸ｺﾞｼｯｸM-PRO" panose="020F0600000000000000" pitchFamily="50" charset="-128"/>
              </a:rPr>
              <a:t>「社会福祉法人　芦別慈恵園様」</a:t>
            </a:r>
            <a:r>
              <a:rPr lang="ja-JP" altLang="ja-JP" sz="1200" dirty="0">
                <a:solidFill>
                  <a:schemeClr val="tx1"/>
                </a:solidFill>
                <a:latin typeface="HG丸ｺﾞｼｯｸM-PRO" panose="020F0600000000000000" pitchFamily="50" charset="-128"/>
                <a:ea typeface="HG丸ｺﾞｼｯｸM-PRO" panose="020F0600000000000000" pitchFamily="50" charset="-128"/>
              </a:rPr>
              <a:t>よりお花を頂きま</a:t>
            </a:r>
            <a:r>
              <a:rPr lang="ja-JP" altLang="en-US" sz="1200" i="0" dirty="0">
                <a:solidFill>
                  <a:srgbClr val="323728"/>
                </a:solidFill>
                <a:effectLst/>
                <a:latin typeface="HG丸ｺﾞｼｯｸM-PRO" panose="020F0600000000000000" pitchFamily="50" charset="-128"/>
                <a:ea typeface="HG丸ｺﾞｼｯｸM-PRO" panose="020F0600000000000000" pitchFamily="50" charset="-128"/>
              </a:rPr>
              <a:t>した♪</a:t>
            </a:r>
            <a:endParaRPr lang="en-US" altLang="ja-JP" sz="1200" i="0" dirty="0">
              <a:solidFill>
                <a:srgbClr val="323728"/>
              </a:solidFill>
              <a:effectLst/>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8FE3086B-4B36-B861-A22D-8FE8C10A6115}"/>
              </a:ext>
            </a:extLst>
          </p:cNvPr>
          <p:cNvSpPr txBox="1"/>
          <p:nvPr/>
        </p:nvSpPr>
        <p:spPr>
          <a:xfrm>
            <a:off x="6560862" y="7574500"/>
            <a:ext cx="1210588" cy="461665"/>
          </a:xfrm>
          <a:prstGeom prst="rect">
            <a:avLst/>
          </a:prstGeom>
          <a:noFill/>
        </p:spPr>
        <p:txBody>
          <a:bodyPr wrap="none" rtlCol="0">
            <a:spAutoFit/>
          </a:bodyPr>
          <a:lstStyle/>
          <a:p>
            <a:r>
              <a:rPr lang="ja-JP" altLang="en-US" sz="2400" dirty="0"/>
              <a:t>入　　所</a:t>
            </a:r>
            <a:endParaRPr kumimoji="1" lang="en-US" altLang="ja-JP" sz="2400" dirty="0"/>
          </a:p>
        </p:txBody>
      </p:sp>
    </p:spTree>
    <p:extLst>
      <p:ext uri="{BB962C8B-B14F-4D97-AF65-F5344CB8AC3E}">
        <p14:creationId xmlns:p14="http://schemas.microsoft.com/office/powerpoint/2010/main" val="1687223401"/>
      </p:ext>
    </p:extLst>
  </p:cSld>
  <p:clrMapOvr>
    <a:masterClrMapping/>
  </p:clrMapOvr>
</p:sld>
</file>

<file path=ppt/theme/theme1.xml><?xml version="1.0" encoding="utf-8"?>
<a:theme xmlns:a="http://schemas.openxmlformats.org/drawingml/2006/main" name="A4サイズ新規ファイル">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1147_class_newspaper.potx" id="{666F1340-0928-4F87-BB0F-96CF788822E9}" vid="{097EDEC6-6F74-466D-B142-0C0B105DB6E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21147_class_newspaper</Template>
  <TotalTime>3753</TotalTime>
  <Words>785</Words>
  <Application>Microsoft Office PowerPoint</Application>
  <PresentationFormat>B4 (ISO) 250x353 mm</PresentationFormat>
  <Paragraphs>67</Paragraphs>
  <Slides>2</Slides>
  <Notes>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vt:i4>
      </vt:variant>
    </vt:vector>
  </HeadingPairs>
  <TitlesOfParts>
    <vt:vector size="11" baseType="lpstr">
      <vt:lpstr>游明朝</vt:lpstr>
      <vt:lpstr>Arial</vt:lpstr>
      <vt:lpstr>HG丸ｺﾞｼｯｸM-PRO</vt:lpstr>
      <vt:lpstr>BIZ UDPゴシック</vt:lpstr>
      <vt:lpstr>BIZ UDP明朝 Medium</vt:lpstr>
      <vt:lpstr>メイリオ</vt:lpstr>
      <vt:lpstr>HGS明朝E</vt:lpstr>
      <vt:lpstr>Calibri</vt:lpstr>
      <vt:lpstr>A4サイズ新規ファイル</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HIKARI09</dc:creator>
  <cp:lastModifiedBy>佳子 川島</cp:lastModifiedBy>
  <cp:revision>52</cp:revision>
  <cp:lastPrinted>2026-01-09T07:50:33Z</cp:lastPrinted>
  <dcterms:created xsi:type="dcterms:W3CDTF">2024-04-16T05:40:50Z</dcterms:created>
  <dcterms:modified xsi:type="dcterms:W3CDTF">2026-01-09T07:50:36Z</dcterms:modified>
</cp:coreProperties>
</file>