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84988"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221" autoAdjust="0"/>
    <p:restoredTop sz="94693" autoAdjust="0"/>
  </p:normalViewPr>
  <p:slideViewPr>
    <p:cSldViewPr>
      <p:cViewPr>
        <p:scale>
          <a:sx n="66" d="100"/>
          <a:sy n="66" d="100"/>
        </p:scale>
        <p:origin x="2022" y="1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84090" cy="501339"/>
          </a:xfrm>
          <a:prstGeom prst="rect">
            <a:avLst/>
          </a:prstGeom>
        </p:spPr>
        <p:txBody>
          <a:bodyPr vert="horz" lIns="93095" tIns="46548" rIns="93095" bIns="4654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99276" y="1"/>
            <a:ext cx="2984089" cy="501339"/>
          </a:xfrm>
          <a:prstGeom prst="rect">
            <a:avLst/>
          </a:prstGeom>
        </p:spPr>
        <p:txBody>
          <a:bodyPr vert="horz" lIns="93095" tIns="46548" rIns="93095" bIns="46548" rtlCol="0"/>
          <a:lstStyle>
            <a:lvl1pPr algn="r">
              <a:defRPr sz="1200"/>
            </a:lvl1pPr>
          </a:lstStyle>
          <a:p>
            <a:fld id="{FB04DA67-8C84-4CCA-B5EC-624E8588C840}" type="datetimeFigureOut">
              <a:rPr kumimoji="1" lang="ja-JP" altLang="en-US" smtClean="0"/>
              <a:t>2020/3/7</a:t>
            </a:fld>
            <a:endParaRPr kumimoji="1" lang="ja-JP" altLang="en-US"/>
          </a:p>
        </p:txBody>
      </p:sp>
      <p:sp>
        <p:nvSpPr>
          <p:cNvPr id="4" name="スライド イメージ プレースホルダー 3"/>
          <p:cNvSpPr>
            <a:spLocks noGrp="1" noRot="1" noChangeAspect="1"/>
          </p:cNvSpPr>
          <p:nvPr>
            <p:ph type="sldImg" idx="2"/>
          </p:nvPr>
        </p:nvSpPr>
        <p:spPr>
          <a:xfrm>
            <a:off x="936625" y="750888"/>
            <a:ext cx="5011738" cy="3757612"/>
          </a:xfrm>
          <a:prstGeom prst="rect">
            <a:avLst/>
          </a:prstGeom>
          <a:noFill/>
          <a:ln w="12700">
            <a:solidFill>
              <a:prstClr val="black"/>
            </a:solidFill>
          </a:ln>
        </p:spPr>
        <p:txBody>
          <a:bodyPr vert="horz" lIns="93095" tIns="46548" rIns="93095" bIns="46548" rtlCol="0" anchor="ctr"/>
          <a:lstStyle/>
          <a:p>
            <a:endParaRPr lang="ja-JP" altLang="en-US"/>
          </a:p>
        </p:txBody>
      </p:sp>
      <p:sp>
        <p:nvSpPr>
          <p:cNvPr id="5" name="ノート プレースホルダー 4"/>
          <p:cNvSpPr>
            <a:spLocks noGrp="1"/>
          </p:cNvSpPr>
          <p:nvPr>
            <p:ph type="body" sz="quarter" idx="3"/>
          </p:nvPr>
        </p:nvSpPr>
        <p:spPr>
          <a:xfrm>
            <a:off x="688013" y="4758687"/>
            <a:ext cx="5508964" cy="4508824"/>
          </a:xfrm>
          <a:prstGeom prst="rect">
            <a:avLst/>
          </a:prstGeom>
        </p:spPr>
        <p:txBody>
          <a:bodyPr vert="horz" lIns="93095" tIns="46548" rIns="93095" bIns="4654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515762"/>
            <a:ext cx="2984090" cy="501338"/>
          </a:xfrm>
          <a:prstGeom prst="rect">
            <a:avLst/>
          </a:prstGeom>
        </p:spPr>
        <p:txBody>
          <a:bodyPr vert="horz" lIns="93095" tIns="46548" rIns="93095" bIns="4654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99276" y="9515762"/>
            <a:ext cx="2984089" cy="501338"/>
          </a:xfrm>
          <a:prstGeom prst="rect">
            <a:avLst/>
          </a:prstGeom>
        </p:spPr>
        <p:txBody>
          <a:bodyPr vert="horz" lIns="93095" tIns="46548" rIns="93095" bIns="46548" rtlCol="0" anchor="b"/>
          <a:lstStyle>
            <a:lvl1pPr algn="r">
              <a:defRPr sz="1200"/>
            </a:lvl1pPr>
          </a:lstStyle>
          <a:p>
            <a:fld id="{B166CD31-AECE-4F21-A4A0-850540B94854}" type="slidenum">
              <a:rPr kumimoji="1" lang="ja-JP" altLang="en-US" smtClean="0"/>
              <a:t>‹#›</a:t>
            </a:fld>
            <a:endParaRPr kumimoji="1" lang="ja-JP" altLang="en-US"/>
          </a:p>
        </p:txBody>
      </p:sp>
    </p:spTree>
    <p:extLst>
      <p:ext uri="{BB962C8B-B14F-4D97-AF65-F5344CB8AC3E}">
        <p14:creationId xmlns:p14="http://schemas.microsoft.com/office/powerpoint/2010/main" val="3074522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7D1EDF0-CF67-4627-AFDA-62CD87579687}" type="datetimeFigureOut">
              <a:rPr kumimoji="1" lang="ja-JP" altLang="en-US" smtClean="0"/>
              <a:t>2020/3/7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3388654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7D1EDF0-CF67-4627-AFDA-62CD87579687}" type="datetimeFigureOut">
              <a:rPr kumimoji="1" lang="ja-JP" altLang="en-US" smtClean="0"/>
              <a:t>2020/3/7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30722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7D1EDF0-CF67-4627-AFDA-62CD87579687}" type="datetimeFigureOut">
              <a:rPr kumimoji="1" lang="ja-JP" altLang="en-US" smtClean="0"/>
              <a:t>2020/3/7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802072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7D1EDF0-CF67-4627-AFDA-62CD87579687}" type="datetimeFigureOut">
              <a:rPr kumimoji="1" lang="ja-JP" altLang="en-US" smtClean="0"/>
              <a:t>2020/3/7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354756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7D1EDF0-CF67-4627-AFDA-62CD87579687}" type="datetimeFigureOut">
              <a:rPr kumimoji="1" lang="ja-JP" altLang="en-US" smtClean="0"/>
              <a:t>2020/3/7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2355710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7D1EDF0-CF67-4627-AFDA-62CD87579687}" type="datetimeFigureOut">
              <a:rPr kumimoji="1" lang="ja-JP" altLang="en-US" smtClean="0"/>
              <a:t>2020/3/7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2854261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7D1EDF0-CF67-4627-AFDA-62CD87579687}" type="datetimeFigureOut">
              <a:rPr kumimoji="1" lang="ja-JP" altLang="en-US" smtClean="0"/>
              <a:t>2020/3/7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1979096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7D1EDF0-CF67-4627-AFDA-62CD87579687}" type="datetimeFigureOut">
              <a:rPr kumimoji="1" lang="ja-JP" altLang="en-US" smtClean="0"/>
              <a:t>2020/3/7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4219528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7D1EDF0-CF67-4627-AFDA-62CD87579687}" type="datetimeFigureOut">
              <a:rPr kumimoji="1" lang="ja-JP" altLang="en-US" smtClean="0"/>
              <a:t>2020/3/7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1989329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7D1EDF0-CF67-4627-AFDA-62CD87579687}" type="datetimeFigureOut">
              <a:rPr kumimoji="1" lang="ja-JP" altLang="en-US" smtClean="0"/>
              <a:t>2020/3/7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1637962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7D1EDF0-CF67-4627-AFDA-62CD87579687}" type="datetimeFigureOut">
              <a:rPr kumimoji="1" lang="ja-JP" altLang="en-US" smtClean="0"/>
              <a:t>2020/3/7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2012714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D1EDF0-CF67-4627-AFDA-62CD87579687}" type="datetimeFigureOut">
              <a:rPr kumimoji="1" lang="ja-JP" altLang="en-US" smtClean="0"/>
              <a:t>2020/3/7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CEB2F3-CDE0-4211-8CFA-7321A47486D0}" type="slidenum">
              <a:rPr kumimoji="1" lang="ja-JP" altLang="en-US" smtClean="0"/>
              <a:t>‹#›</a:t>
            </a:fld>
            <a:endParaRPr kumimoji="1" lang="ja-JP" altLang="en-US"/>
          </a:p>
        </p:txBody>
      </p:sp>
    </p:spTree>
    <p:extLst>
      <p:ext uri="{BB962C8B-B14F-4D97-AF65-F5344CB8AC3E}">
        <p14:creationId xmlns:p14="http://schemas.microsoft.com/office/powerpoint/2010/main" val="25817524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9CE3286C-C650-4BFE-8B8E-1E649A82EE5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1510" t="18900" r="10058" b="24402"/>
          <a:stretch/>
        </p:blipFill>
        <p:spPr>
          <a:xfrm>
            <a:off x="3589149" y="4439736"/>
            <a:ext cx="1953797" cy="2037946"/>
          </a:xfrm>
          <a:prstGeom prst="rect">
            <a:avLst/>
          </a:prstGeom>
        </p:spPr>
      </p:pic>
      <p:pic>
        <p:nvPicPr>
          <p:cNvPr id="1031" name="Picture 7" descr="C:\Users\silver4\Desktop\frame00007.jpg"/>
          <p:cNvPicPr preferRelativeResize="0">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6644" y="4245467"/>
            <a:ext cx="3294412" cy="2025308"/>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ctrTitle"/>
          </p:nvPr>
        </p:nvSpPr>
        <p:spPr>
          <a:xfrm>
            <a:off x="670858" y="-25183"/>
            <a:ext cx="7772400" cy="789887"/>
          </a:xfrm>
        </p:spPr>
        <p:txBody>
          <a:bodyPr anchor="t">
            <a:normAutofit fontScale="90000"/>
          </a:bodyPr>
          <a:lstStyle/>
          <a:p>
            <a:pPr algn="r"/>
            <a:r>
              <a:rPr lang="ja-JP" altLang="en-US" sz="3200" dirty="0">
                <a:latin typeface="HGP創英角ﾎﾟｯﾌﾟ体" panose="040B0A00000000000000" pitchFamily="50" charset="-128"/>
                <a:ea typeface="HGP創英角ﾎﾟｯﾌﾟ体" panose="040B0A00000000000000" pitchFamily="50" charset="-128"/>
              </a:rPr>
              <a:t>デイサービスホワイエ空き情報　</a:t>
            </a:r>
            <a:r>
              <a:rPr lang="en-US" altLang="ja-JP" sz="1800" dirty="0">
                <a:latin typeface="HGP創英角ﾎﾟｯﾌﾟ体" panose="040B0A00000000000000" pitchFamily="50" charset="-128"/>
                <a:ea typeface="HGP創英角ﾎﾟｯﾌﾟ体" panose="040B0A00000000000000" pitchFamily="50" charset="-128"/>
              </a:rPr>
              <a:t>3/9</a:t>
            </a:r>
            <a:r>
              <a:rPr lang="ja-JP" altLang="en-US" sz="1800" dirty="0">
                <a:latin typeface="HGP創英角ﾎﾟｯﾌﾟ体" panose="040B0A00000000000000" pitchFamily="50" charset="-128"/>
                <a:ea typeface="HGP創英角ﾎﾟｯﾌﾟ体" panose="040B0A00000000000000" pitchFamily="50" charset="-128"/>
              </a:rPr>
              <a:t>現在　</a:t>
            </a:r>
            <a:r>
              <a:rPr lang="ja-JP" altLang="en-US" sz="1800" dirty="0">
                <a:latin typeface="+mj-ea"/>
              </a:rPr>
              <a:t>△</a:t>
            </a:r>
            <a:r>
              <a:rPr lang="ja-JP" altLang="en-US" sz="1600" dirty="0">
                <a:latin typeface="+mj-ea"/>
              </a:rPr>
              <a:t>２～３名</a:t>
            </a:r>
            <a:br>
              <a:rPr lang="en-US" altLang="ja-JP" sz="1800" dirty="0">
                <a:latin typeface="+mj-ea"/>
              </a:rPr>
            </a:br>
            <a:r>
              <a:rPr lang="ja-JP" altLang="en-US" sz="1800" dirty="0">
                <a:latin typeface="+mj-ea"/>
              </a:rPr>
              <a:t>〇</a:t>
            </a:r>
            <a:r>
              <a:rPr lang="en-US" altLang="ja-JP" sz="1800" dirty="0">
                <a:latin typeface="+mj-ea"/>
              </a:rPr>
              <a:t>3</a:t>
            </a:r>
            <a:r>
              <a:rPr lang="ja-JP" altLang="en-US" sz="1800" dirty="0">
                <a:latin typeface="+mj-ea"/>
              </a:rPr>
              <a:t>～</a:t>
            </a:r>
            <a:r>
              <a:rPr lang="en-US" altLang="ja-JP" sz="1800" dirty="0">
                <a:latin typeface="+mj-ea"/>
              </a:rPr>
              <a:t>4</a:t>
            </a:r>
            <a:r>
              <a:rPr lang="ja-JP" altLang="en-US" sz="1800" dirty="0">
                <a:latin typeface="+mj-ea"/>
              </a:rPr>
              <a:t>名</a:t>
            </a:r>
            <a:br>
              <a:rPr lang="en-US" altLang="ja-JP" sz="1800" dirty="0">
                <a:latin typeface="+mj-ea"/>
              </a:rPr>
            </a:br>
            <a:r>
              <a:rPr lang="ja-JP" altLang="en-US" sz="1800" dirty="0">
                <a:latin typeface="+mj-ea"/>
              </a:rPr>
              <a:t>◎</a:t>
            </a:r>
            <a:r>
              <a:rPr lang="en-US" altLang="ja-JP" sz="1800" dirty="0">
                <a:latin typeface="+mj-ea"/>
              </a:rPr>
              <a:t>4</a:t>
            </a:r>
            <a:r>
              <a:rPr lang="ja-JP" altLang="en-US" sz="1800" dirty="0">
                <a:latin typeface="+mj-ea"/>
              </a:rPr>
              <a:t>～</a:t>
            </a:r>
            <a:r>
              <a:rPr lang="en-US" altLang="ja-JP" sz="1800" dirty="0">
                <a:latin typeface="+mj-ea"/>
              </a:rPr>
              <a:t>5</a:t>
            </a:r>
            <a:r>
              <a:rPr lang="ja-JP" altLang="en-US" sz="1800" dirty="0">
                <a:latin typeface="+mj-ea"/>
              </a:rPr>
              <a:t>名　</a:t>
            </a:r>
            <a:r>
              <a:rPr lang="ja-JP" altLang="en-US" sz="1300" dirty="0">
                <a:latin typeface="HGP創英角ﾎﾟｯﾌﾟ体" panose="040B0A00000000000000" pitchFamily="50" charset="-128"/>
                <a:ea typeface="HGP創英角ﾎﾟｯﾌﾟ体" panose="040B0A00000000000000" pitchFamily="50" charset="-128"/>
              </a:rPr>
              <a:t>　　　　　　　　　　　　　　　　　　　　</a:t>
            </a:r>
            <a:endParaRPr kumimoji="1" lang="ja-JP" altLang="en-US" sz="1800" dirty="0">
              <a:latin typeface="HGP創英角ﾎﾟｯﾌﾟ体" panose="040B0A00000000000000" pitchFamily="50" charset="-128"/>
              <a:ea typeface="HGP創英角ﾎﾟｯﾌﾟ体" panose="040B0A00000000000000" pitchFamily="50" charset="-128"/>
            </a:endParaRPr>
          </a:p>
        </p:txBody>
      </p:sp>
      <p:sp>
        <p:nvSpPr>
          <p:cNvPr id="3" name="サブタイトル 2"/>
          <p:cNvSpPr>
            <a:spLocks noGrp="1"/>
          </p:cNvSpPr>
          <p:nvPr>
            <p:ph type="subTitle" idx="1"/>
          </p:nvPr>
        </p:nvSpPr>
        <p:spPr>
          <a:xfrm>
            <a:off x="803569" y="4610100"/>
            <a:ext cx="2448272" cy="1296041"/>
          </a:xfrm>
        </p:spPr>
        <p:txBody>
          <a:bodyPr>
            <a:normAutofit/>
          </a:bodyPr>
          <a:lstStyle/>
          <a:p>
            <a:pPr algn="l"/>
            <a:r>
              <a:rPr lang="ja-JP" altLang="en-US" sz="1400" dirty="0">
                <a:solidFill>
                  <a:schemeClr val="tx1"/>
                </a:solidFill>
                <a:latin typeface="HG創英角ﾎﾟｯﾌﾟ体" panose="040B0A09000000000000" pitchFamily="49" charset="-128"/>
                <a:ea typeface="HG創英角ﾎﾟｯﾌﾟ体" panose="040B0A09000000000000" pitchFamily="49" charset="-128"/>
              </a:rPr>
              <a:t>今月の行事の予定です！</a:t>
            </a:r>
            <a:endParaRPr lang="en-US" altLang="ja-JP" sz="1400" dirty="0">
              <a:solidFill>
                <a:schemeClr val="tx1"/>
              </a:solidFill>
              <a:latin typeface="HG創英角ﾎﾟｯﾌﾟ体" panose="040B0A09000000000000" pitchFamily="49" charset="-128"/>
              <a:ea typeface="HG創英角ﾎﾟｯﾌﾟ体" panose="040B0A09000000000000" pitchFamily="49" charset="-128"/>
            </a:endParaRPr>
          </a:p>
          <a:p>
            <a:pPr algn="l"/>
            <a:r>
              <a:rPr kumimoji="1" lang="ja-JP" altLang="en-US" sz="1400" dirty="0">
                <a:solidFill>
                  <a:schemeClr val="tx1"/>
                </a:solidFill>
                <a:latin typeface="HG創英角ﾎﾟｯﾌﾟ体" panose="040B0A09000000000000" pitchFamily="49" charset="-128"/>
                <a:ea typeface="HG創英角ﾎﾟｯﾌﾟ体" panose="040B0A09000000000000" pitchFamily="49" charset="-128"/>
              </a:rPr>
              <a:t>デイサービス内で前回大好評だった「パステル画」はその日のうちに完成してお持ち帰りいただけます！</a:t>
            </a:r>
            <a:endParaRPr kumimoji="1" lang="en-US" altLang="ja-JP" sz="1400" dirty="0">
              <a:solidFill>
                <a:schemeClr val="tx1"/>
              </a:solidFill>
              <a:latin typeface="HG創英角ﾎﾟｯﾌﾟ体" panose="040B0A09000000000000" pitchFamily="49" charset="-128"/>
              <a:ea typeface="HG創英角ﾎﾟｯﾌﾟ体" panose="040B0A09000000000000" pitchFamily="49" charset="-128"/>
            </a:endParaRPr>
          </a:p>
        </p:txBody>
      </p:sp>
      <p:sp>
        <p:nvSpPr>
          <p:cNvPr id="8" name="サブタイトル 2"/>
          <p:cNvSpPr txBox="1">
            <a:spLocks/>
          </p:cNvSpPr>
          <p:nvPr/>
        </p:nvSpPr>
        <p:spPr>
          <a:xfrm>
            <a:off x="5396636" y="4219734"/>
            <a:ext cx="3384376" cy="1944216"/>
          </a:xfrm>
          <a:prstGeom prst="rect">
            <a:avLst/>
          </a:prstGeom>
        </p:spPr>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900" dirty="0">
                <a:solidFill>
                  <a:schemeClr val="tx1"/>
                </a:solidFill>
                <a:latin typeface="HG創英角ﾎﾟｯﾌﾟ体" panose="040B0A09000000000000" pitchFamily="49" charset="-128"/>
                <a:ea typeface="HG創英角ﾎﾟｯﾌﾟ体" panose="040B0A09000000000000" pitchFamily="49" charset="-128"/>
              </a:rPr>
              <a:t>デイサービス</a:t>
            </a:r>
            <a:endParaRPr lang="en-US" altLang="ja-JP" sz="1900" dirty="0">
              <a:solidFill>
                <a:schemeClr val="tx1"/>
              </a:solidFill>
              <a:latin typeface="HG創英角ﾎﾟｯﾌﾟ体" panose="040B0A09000000000000" pitchFamily="49" charset="-128"/>
              <a:ea typeface="HG創英角ﾎﾟｯﾌﾟ体" panose="040B0A09000000000000" pitchFamily="49" charset="-128"/>
            </a:endParaRPr>
          </a:p>
          <a:p>
            <a:pPr algn="l"/>
            <a:r>
              <a:rPr lang="ja-JP" altLang="en-US" sz="2800" dirty="0">
                <a:solidFill>
                  <a:schemeClr val="tx1"/>
                </a:solidFill>
                <a:latin typeface="HG創英角ﾎﾟｯﾌﾟ体" panose="040B0A09000000000000" pitchFamily="49" charset="-128"/>
                <a:ea typeface="HG創英角ﾎﾟｯﾌﾟ体" panose="040B0A09000000000000" pitchFamily="49" charset="-128"/>
              </a:rPr>
              <a:t>　　　　ホワイエ</a:t>
            </a:r>
            <a:endParaRPr lang="en-US" altLang="ja-JP" sz="2800" dirty="0">
              <a:solidFill>
                <a:schemeClr val="tx1"/>
              </a:solidFill>
              <a:latin typeface="HG創英角ﾎﾟｯﾌﾟ体" panose="040B0A09000000000000" pitchFamily="49" charset="-128"/>
              <a:ea typeface="HG創英角ﾎﾟｯﾌﾟ体" panose="040B0A09000000000000" pitchFamily="49" charset="-128"/>
            </a:endParaRPr>
          </a:p>
          <a:p>
            <a:pPr algn="l"/>
            <a:r>
              <a:rPr lang="ja-JP" altLang="en-US" sz="2800" dirty="0">
                <a:solidFill>
                  <a:schemeClr val="tx1"/>
                </a:solidFill>
                <a:latin typeface="HG創英角ﾎﾟｯﾌﾟ体" panose="040B0A09000000000000" pitchFamily="49" charset="-128"/>
                <a:ea typeface="HG創英角ﾎﾟｯﾌﾟ体" panose="040B0A09000000000000" pitchFamily="49" charset="-128"/>
              </a:rPr>
              <a:t>　　　　</a:t>
            </a:r>
            <a:r>
              <a:rPr lang="ja-JP" altLang="en-US" sz="1050" dirty="0">
                <a:solidFill>
                  <a:schemeClr val="tx1"/>
                </a:solidFill>
                <a:latin typeface="HG創英角ﾎﾟｯﾌﾟ体" panose="040B0A09000000000000" pitchFamily="49" charset="-128"/>
                <a:ea typeface="HG創英角ﾎﾟｯﾌﾟ体" panose="040B0A09000000000000" pitchFamily="49" charset="-128"/>
              </a:rPr>
              <a:t>〒</a:t>
            </a:r>
            <a:r>
              <a:rPr lang="en-US" altLang="ja-JP" sz="1050" dirty="0">
                <a:solidFill>
                  <a:schemeClr val="tx1"/>
                </a:solidFill>
                <a:latin typeface="HG創英角ﾎﾟｯﾌﾟ体" panose="040B0A09000000000000" pitchFamily="49" charset="-128"/>
                <a:ea typeface="HG創英角ﾎﾟｯﾌﾟ体" panose="040B0A09000000000000" pitchFamily="49" charset="-128"/>
              </a:rPr>
              <a:t>080-2476</a:t>
            </a:r>
          </a:p>
          <a:p>
            <a:pPr algn="l"/>
            <a:r>
              <a:rPr lang="ja-JP" altLang="en-US" sz="1050" dirty="0">
                <a:solidFill>
                  <a:schemeClr val="tx1"/>
                </a:solidFill>
                <a:latin typeface="HG創英角ﾎﾟｯﾌﾟ体" panose="040B0A09000000000000" pitchFamily="49" charset="-128"/>
                <a:ea typeface="HG創英角ﾎﾟｯﾌﾟ体" panose="040B0A09000000000000" pitchFamily="49" charset="-128"/>
              </a:rPr>
              <a:t>　　　　　　　　　　　帯広市自由が丘</a:t>
            </a:r>
            <a:r>
              <a:rPr lang="en-US" altLang="ja-JP" sz="1050" dirty="0">
                <a:solidFill>
                  <a:schemeClr val="tx1"/>
                </a:solidFill>
                <a:latin typeface="HG創英角ﾎﾟｯﾌﾟ体" panose="040B0A09000000000000" pitchFamily="49" charset="-128"/>
                <a:ea typeface="HG創英角ﾎﾟｯﾌﾟ体" panose="040B0A09000000000000" pitchFamily="49" charset="-128"/>
              </a:rPr>
              <a:t>5</a:t>
            </a:r>
            <a:r>
              <a:rPr lang="ja-JP" altLang="en-US" sz="1050" dirty="0">
                <a:solidFill>
                  <a:schemeClr val="tx1"/>
                </a:solidFill>
                <a:latin typeface="HG創英角ﾎﾟｯﾌﾟ体" panose="040B0A09000000000000" pitchFamily="49" charset="-128"/>
                <a:ea typeface="HG創英角ﾎﾟｯﾌﾟ体" panose="040B0A09000000000000" pitchFamily="49" charset="-128"/>
              </a:rPr>
              <a:t>丁目</a:t>
            </a:r>
            <a:r>
              <a:rPr lang="en-US" altLang="ja-JP" sz="1050" dirty="0">
                <a:solidFill>
                  <a:schemeClr val="tx1"/>
                </a:solidFill>
                <a:latin typeface="HG創英角ﾎﾟｯﾌﾟ体" panose="040B0A09000000000000" pitchFamily="49" charset="-128"/>
                <a:ea typeface="HG創英角ﾎﾟｯﾌﾟ体" panose="040B0A09000000000000" pitchFamily="49" charset="-128"/>
              </a:rPr>
              <a:t>16</a:t>
            </a:r>
            <a:r>
              <a:rPr lang="ja-JP" altLang="en-US" sz="1050" dirty="0">
                <a:solidFill>
                  <a:schemeClr val="tx1"/>
                </a:solidFill>
                <a:latin typeface="HG創英角ﾎﾟｯﾌﾟ体" panose="040B0A09000000000000" pitchFamily="49" charset="-128"/>
                <a:ea typeface="HG創英角ﾎﾟｯﾌﾟ体" panose="040B0A09000000000000" pitchFamily="49" charset="-128"/>
              </a:rPr>
              <a:t>番地</a:t>
            </a:r>
            <a:r>
              <a:rPr lang="en-US" altLang="ja-JP" sz="1050" dirty="0">
                <a:solidFill>
                  <a:schemeClr val="tx1"/>
                </a:solidFill>
                <a:latin typeface="HG創英角ﾎﾟｯﾌﾟ体" panose="040B0A09000000000000" pitchFamily="49" charset="-128"/>
                <a:ea typeface="HG創英角ﾎﾟｯﾌﾟ体" panose="040B0A09000000000000" pitchFamily="49" charset="-128"/>
              </a:rPr>
              <a:t>9</a:t>
            </a:r>
          </a:p>
          <a:p>
            <a:pPr algn="l"/>
            <a:r>
              <a:rPr lang="ja-JP" altLang="en-US" sz="1050" dirty="0">
                <a:solidFill>
                  <a:schemeClr val="tx1"/>
                </a:solidFill>
                <a:latin typeface="HG創英角ﾎﾟｯﾌﾟ体" panose="040B0A09000000000000" pitchFamily="49" charset="-128"/>
                <a:ea typeface="HG創英角ﾎﾟｯﾌﾟ体" panose="040B0A09000000000000" pitchFamily="49" charset="-128"/>
              </a:rPr>
              <a:t>　　　　　　　　　　　</a:t>
            </a:r>
            <a:r>
              <a:rPr lang="en-US" altLang="ja-JP" sz="1050" dirty="0">
                <a:solidFill>
                  <a:schemeClr val="tx1"/>
                </a:solidFill>
                <a:latin typeface="HG創英角ﾎﾟｯﾌﾟ体" panose="040B0A09000000000000" pitchFamily="49" charset="-128"/>
                <a:ea typeface="HG創英角ﾎﾟｯﾌﾟ体" panose="040B0A09000000000000" pitchFamily="49" charset="-128"/>
              </a:rPr>
              <a:t>TEL</a:t>
            </a:r>
            <a:r>
              <a:rPr lang="ja-JP" altLang="en-US" sz="1050" dirty="0">
                <a:solidFill>
                  <a:schemeClr val="tx1"/>
                </a:solidFill>
                <a:latin typeface="HG創英角ﾎﾟｯﾌﾟ体" panose="040B0A09000000000000" pitchFamily="49" charset="-128"/>
                <a:ea typeface="HG創英角ﾎﾟｯﾌﾟ体" panose="040B0A09000000000000" pitchFamily="49" charset="-128"/>
              </a:rPr>
              <a:t>　</a:t>
            </a:r>
            <a:r>
              <a:rPr lang="en-US" altLang="ja-JP" sz="1050" dirty="0">
                <a:solidFill>
                  <a:schemeClr val="tx1"/>
                </a:solidFill>
                <a:latin typeface="HG創英角ﾎﾟｯﾌﾟ体" panose="040B0A09000000000000" pitchFamily="49" charset="-128"/>
                <a:ea typeface="HG創英角ﾎﾟｯﾌﾟ体" panose="040B0A09000000000000" pitchFamily="49" charset="-128"/>
              </a:rPr>
              <a:t>0155-38-3315</a:t>
            </a:r>
          </a:p>
          <a:p>
            <a:pPr algn="l"/>
            <a:r>
              <a:rPr lang="ja-JP" altLang="en-US" sz="1050" dirty="0">
                <a:solidFill>
                  <a:schemeClr val="tx1"/>
                </a:solidFill>
                <a:latin typeface="HG創英角ﾎﾟｯﾌﾟ体" panose="040B0A09000000000000" pitchFamily="49" charset="-128"/>
                <a:ea typeface="HG創英角ﾎﾟｯﾌﾟ体" panose="040B0A09000000000000" pitchFamily="49" charset="-128"/>
              </a:rPr>
              <a:t>　　　　　　　　　　　ホワイエ携帯</a:t>
            </a:r>
            <a:r>
              <a:rPr lang="en-US" altLang="ja-JP" sz="1050" dirty="0">
                <a:solidFill>
                  <a:schemeClr val="tx1"/>
                </a:solidFill>
                <a:latin typeface="HG創英角ﾎﾟｯﾌﾟ体" panose="040B0A09000000000000" pitchFamily="49" charset="-128"/>
                <a:ea typeface="HG創英角ﾎﾟｯﾌﾟ体" panose="040B0A09000000000000" pitchFamily="49" charset="-128"/>
              </a:rPr>
              <a:t>070-1314-1545</a:t>
            </a:r>
          </a:p>
          <a:p>
            <a:pPr algn="l"/>
            <a:r>
              <a:rPr lang="ja-JP" altLang="en-US" sz="1050" dirty="0">
                <a:solidFill>
                  <a:schemeClr val="tx1"/>
                </a:solidFill>
                <a:latin typeface="HG創英角ﾎﾟｯﾌﾟ体" panose="040B0A09000000000000" pitchFamily="49" charset="-128"/>
                <a:ea typeface="HG創英角ﾎﾟｯﾌﾟ体" panose="040B0A09000000000000" pitchFamily="49" charset="-128"/>
              </a:rPr>
              <a:t>　　　　　　　　　　　</a:t>
            </a:r>
            <a:r>
              <a:rPr lang="en-US" altLang="ja-JP" sz="1050" dirty="0">
                <a:solidFill>
                  <a:schemeClr val="tx1"/>
                </a:solidFill>
                <a:latin typeface="HG創英角ﾎﾟｯﾌﾟ体" panose="040B0A09000000000000" pitchFamily="49" charset="-128"/>
                <a:ea typeface="HG創英角ﾎﾟｯﾌﾟ体" panose="040B0A09000000000000" pitchFamily="49" charset="-128"/>
              </a:rPr>
              <a:t>FAX</a:t>
            </a:r>
            <a:r>
              <a:rPr lang="ja-JP" altLang="en-US" sz="1050" dirty="0">
                <a:solidFill>
                  <a:schemeClr val="tx1"/>
                </a:solidFill>
                <a:latin typeface="HG創英角ﾎﾟｯﾌﾟ体" panose="040B0A09000000000000" pitchFamily="49" charset="-128"/>
                <a:ea typeface="HG創英角ﾎﾟｯﾌﾟ体" panose="040B0A09000000000000" pitchFamily="49" charset="-128"/>
              </a:rPr>
              <a:t>　</a:t>
            </a:r>
            <a:r>
              <a:rPr lang="en-US" altLang="ja-JP" sz="1050" dirty="0">
                <a:solidFill>
                  <a:schemeClr val="tx1"/>
                </a:solidFill>
                <a:latin typeface="HG創英角ﾎﾟｯﾌﾟ体" panose="040B0A09000000000000" pitchFamily="49" charset="-128"/>
                <a:ea typeface="HG創英角ﾎﾟｯﾌﾟ体" panose="040B0A09000000000000" pitchFamily="49" charset="-128"/>
              </a:rPr>
              <a:t>0155-38-3302</a:t>
            </a:r>
          </a:p>
          <a:p>
            <a:pPr algn="l"/>
            <a:r>
              <a:rPr lang="ja-JP" altLang="en-US" sz="1050" dirty="0">
                <a:solidFill>
                  <a:schemeClr val="tx1"/>
                </a:solidFill>
                <a:latin typeface="HG創英角ﾎﾟｯﾌﾟ体" panose="040B0A09000000000000" pitchFamily="49" charset="-128"/>
                <a:ea typeface="HG創英角ﾎﾟｯﾌﾟ体" panose="040B0A09000000000000" pitchFamily="49" charset="-128"/>
              </a:rPr>
              <a:t>　　　　　　　　　　　担当　眞野</a:t>
            </a:r>
          </a:p>
        </p:txBody>
      </p:sp>
      <p:pic>
        <p:nvPicPr>
          <p:cNvPr id="1029" name="Picture 5" descr="C:\Users\silver4\Desktop\spring-border004.jpg"/>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6316328"/>
            <a:ext cx="8611076" cy="53924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表 9"/>
          <p:cNvGraphicFramePr>
            <a:graphicFrameLocks noGrp="1" noChangeAspect="1"/>
          </p:cNvGraphicFramePr>
          <p:nvPr>
            <p:extLst>
              <p:ext uri="{D42A27DB-BD31-4B8C-83A1-F6EECF244321}">
                <p14:modId xmlns:p14="http://schemas.microsoft.com/office/powerpoint/2010/main" val="174323377"/>
              </p:ext>
            </p:extLst>
          </p:nvPr>
        </p:nvGraphicFramePr>
        <p:xfrm>
          <a:off x="350751" y="951858"/>
          <a:ext cx="8511845" cy="3300724"/>
        </p:xfrm>
        <a:graphic>
          <a:graphicData uri="http://schemas.openxmlformats.org/drawingml/2006/table">
            <a:tbl>
              <a:tblPr>
                <a:tableStyleId>{5C22544A-7EE6-4342-B048-85BDC9FD1C3A}</a:tableStyleId>
              </a:tblPr>
              <a:tblGrid>
                <a:gridCol w="1022807">
                  <a:extLst>
                    <a:ext uri="{9D8B030D-6E8A-4147-A177-3AD203B41FA5}">
                      <a16:colId xmlns:a16="http://schemas.microsoft.com/office/drawing/2014/main" val="20000"/>
                    </a:ext>
                  </a:extLst>
                </a:gridCol>
                <a:gridCol w="1248173">
                  <a:extLst>
                    <a:ext uri="{9D8B030D-6E8A-4147-A177-3AD203B41FA5}">
                      <a16:colId xmlns:a16="http://schemas.microsoft.com/office/drawing/2014/main" val="20001"/>
                    </a:ext>
                  </a:extLst>
                </a:gridCol>
                <a:gridCol w="1248173">
                  <a:extLst>
                    <a:ext uri="{9D8B030D-6E8A-4147-A177-3AD203B41FA5}">
                      <a16:colId xmlns:a16="http://schemas.microsoft.com/office/drawing/2014/main" val="20002"/>
                    </a:ext>
                  </a:extLst>
                </a:gridCol>
                <a:gridCol w="1248173">
                  <a:extLst>
                    <a:ext uri="{9D8B030D-6E8A-4147-A177-3AD203B41FA5}">
                      <a16:colId xmlns:a16="http://schemas.microsoft.com/office/drawing/2014/main" val="20003"/>
                    </a:ext>
                  </a:extLst>
                </a:gridCol>
                <a:gridCol w="1248173">
                  <a:extLst>
                    <a:ext uri="{9D8B030D-6E8A-4147-A177-3AD203B41FA5}">
                      <a16:colId xmlns:a16="http://schemas.microsoft.com/office/drawing/2014/main" val="20004"/>
                    </a:ext>
                  </a:extLst>
                </a:gridCol>
                <a:gridCol w="1248173">
                  <a:extLst>
                    <a:ext uri="{9D8B030D-6E8A-4147-A177-3AD203B41FA5}">
                      <a16:colId xmlns:a16="http://schemas.microsoft.com/office/drawing/2014/main" val="20005"/>
                    </a:ext>
                  </a:extLst>
                </a:gridCol>
                <a:gridCol w="1248173">
                  <a:extLst>
                    <a:ext uri="{9D8B030D-6E8A-4147-A177-3AD203B41FA5}">
                      <a16:colId xmlns:a16="http://schemas.microsoft.com/office/drawing/2014/main" val="20006"/>
                    </a:ext>
                  </a:extLst>
                </a:gridCol>
              </a:tblGrid>
              <a:tr h="340179">
                <a:tc>
                  <a:txBody>
                    <a:bodyPr/>
                    <a:lstStyle/>
                    <a:p>
                      <a:pPr algn="l" fontAlgn="ctr"/>
                      <a:r>
                        <a:rPr lang="ja-JP" altLang="en-US" sz="1000" b="1" u="none" strike="noStrike" dirty="0">
                          <a:effectLst/>
                        </a:rPr>
                        <a:t>　</a:t>
                      </a:r>
                      <a:endParaRPr lang="ja-JP" altLang="en-US" sz="10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400" b="1" u="none" strike="noStrike" dirty="0">
                          <a:effectLst/>
                        </a:rPr>
                        <a:t>月</a:t>
                      </a:r>
                      <a:endParaRPr lang="ja-JP" altLang="en-US" sz="14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400" b="1" u="none" strike="noStrike">
                          <a:effectLst/>
                        </a:rPr>
                        <a:t>火</a:t>
                      </a:r>
                      <a:endParaRPr lang="ja-JP" altLang="en-US" sz="1400" b="1" i="0" u="none" strike="noStrike">
                        <a:solidFill>
                          <a:srgbClr val="000000"/>
                        </a:solidFill>
                        <a:effectLst/>
                        <a:latin typeface="ＭＳ Ｐゴシック"/>
                      </a:endParaRPr>
                    </a:p>
                  </a:txBody>
                  <a:tcPr marL="8375" marR="8375" marT="8375" marB="0" anchor="ctr"/>
                </a:tc>
                <a:tc>
                  <a:txBody>
                    <a:bodyPr/>
                    <a:lstStyle/>
                    <a:p>
                      <a:pPr algn="ctr" fontAlgn="ctr"/>
                      <a:r>
                        <a:rPr lang="ja-JP" altLang="en-US" sz="1400" b="1" u="none" strike="noStrike" dirty="0">
                          <a:effectLst/>
                        </a:rPr>
                        <a:t>水</a:t>
                      </a:r>
                      <a:endParaRPr lang="ja-JP" altLang="en-US" sz="14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400" b="1" u="none" strike="noStrike">
                          <a:effectLst/>
                        </a:rPr>
                        <a:t>木</a:t>
                      </a:r>
                      <a:endParaRPr lang="ja-JP" altLang="en-US" sz="1400" b="1" i="0" u="none" strike="noStrike">
                        <a:solidFill>
                          <a:srgbClr val="000000"/>
                        </a:solidFill>
                        <a:effectLst/>
                        <a:latin typeface="ＭＳ Ｐゴシック"/>
                      </a:endParaRPr>
                    </a:p>
                  </a:txBody>
                  <a:tcPr marL="8375" marR="8375" marT="8375" marB="0" anchor="ctr"/>
                </a:tc>
                <a:tc>
                  <a:txBody>
                    <a:bodyPr/>
                    <a:lstStyle/>
                    <a:p>
                      <a:pPr algn="ctr" fontAlgn="ctr"/>
                      <a:r>
                        <a:rPr lang="ja-JP" altLang="en-US" sz="1400" b="1" u="none" strike="noStrike">
                          <a:effectLst/>
                        </a:rPr>
                        <a:t>金</a:t>
                      </a:r>
                      <a:endParaRPr lang="ja-JP" altLang="en-US" sz="1400" b="1" i="0" u="none" strike="noStrike">
                        <a:solidFill>
                          <a:srgbClr val="000000"/>
                        </a:solidFill>
                        <a:effectLst/>
                        <a:latin typeface="ＭＳ Ｐゴシック"/>
                      </a:endParaRPr>
                    </a:p>
                  </a:txBody>
                  <a:tcPr marL="8375" marR="8375" marT="8375" marB="0" anchor="ctr"/>
                </a:tc>
                <a:tc>
                  <a:txBody>
                    <a:bodyPr/>
                    <a:lstStyle/>
                    <a:p>
                      <a:pPr algn="ctr" fontAlgn="ctr"/>
                      <a:r>
                        <a:rPr lang="ja-JP" altLang="en-US" sz="1400" b="1" u="none" strike="noStrike" dirty="0">
                          <a:effectLst/>
                        </a:rPr>
                        <a:t>土</a:t>
                      </a:r>
                      <a:endParaRPr lang="ja-JP" altLang="en-US" sz="1400" b="1" i="0" u="none" strike="noStrike" dirty="0">
                        <a:solidFill>
                          <a:srgbClr val="000000"/>
                        </a:solidFill>
                        <a:effectLst/>
                        <a:latin typeface="ＭＳ Ｐゴシック"/>
                      </a:endParaRPr>
                    </a:p>
                  </a:txBody>
                  <a:tcPr marL="8375" marR="8375" marT="8375" marB="0" anchor="ctr"/>
                </a:tc>
                <a:extLst>
                  <a:ext uri="{0D108BD9-81ED-4DB2-BD59-A6C34878D82A}">
                    <a16:rowId xmlns:a16="http://schemas.microsoft.com/office/drawing/2014/main" val="10000"/>
                  </a:ext>
                </a:extLst>
              </a:tr>
              <a:tr h="340180">
                <a:tc>
                  <a:txBody>
                    <a:bodyPr/>
                    <a:lstStyle/>
                    <a:p>
                      <a:pPr algn="ctr" fontAlgn="ctr"/>
                      <a:r>
                        <a:rPr lang="ja-JP" altLang="en-US" sz="1400" b="1" u="none" strike="noStrike" dirty="0">
                          <a:effectLst/>
                        </a:rPr>
                        <a:t>空き</a:t>
                      </a:r>
                      <a:endParaRPr lang="ja-JP" altLang="en-US" sz="14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400" b="1" i="0" u="none" strike="noStrike" dirty="0">
                          <a:solidFill>
                            <a:srgbClr val="000000"/>
                          </a:solidFill>
                          <a:effectLst/>
                          <a:latin typeface="ＭＳ Ｐゴシック"/>
                        </a:rPr>
                        <a:t>△</a:t>
                      </a:r>
                    </a:p>
                  </a:txBody>
                  <a:tcPr marL="8375" marR="8375" marT="8375" marB="0" anchor="ctr"/>
                </a:tc>
                <a:tc>
                  <a:txBody>
                    <a:bodyPr/>
                    <a:lstStyle/>
                    <a:p>
                      <a:pPr algn="ctr" fontAlgn="ctr"/>
                      <a:r>
                        <a:rPr lang="ja-JP" altLang="en-US" sz="1200" b="1" u="none" strike="noStrike" dirty="0">
                          <a:effectLst/>
                        </a:rPr>
                        <a:t>◎　</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200" b="1" u="none" strike="noStrike" dirty="0">
                          <a:effectLst/>
                        </a:rPr>
                        <a:t>◎　</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200" b="1" u="none" strike="noStrike" dirty="0">
                          <a:effectLst/>
                        </a:rPr>
                        <a:t>　◎</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200" b="1" u="none" strike="noStrike" dirty="0">
                          <a:effectLst/>
                        </a:rPr>
                        <a:t>△　</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200" b="1" u="none" strike="noStrike" dirty="0">
                          <a:effectLst/>
                        </a:rPr>
                        <a:t>　〇</a:t>
                      </a:r>
                      <a:endParaRPr lang="ja-JP" altLang="en-US" sz="1200" b="1" i="0" u="none" strike="noStrike" dirty="0">
                        <a:solidFill>
                          <a:srgbClr val="000000"/>
                        </a:solidFill>
                        <a:effectLst/>
                        <a:latin typeface="ＭＳ Ｐゴシック"/>
                      </a:endParaRPr>
                    </a:p>
                  </a:txBody>
                  <a:tcPr marL="8375" marR="8375" marT="8375" marB="0" anchor="ctr"/>
                </a:tc>
                <a:extLst>
                  <a:ext uri="{0D108BD9-81ED-4DB2-BD59-A6C34878D82A}">
                    <a16:rowId xmlns:a16="http://schemas.microsoft.com/office/drawing/2014/main" val="10001"/>
                  </a:ext>
                </a:extLst>
              </a:tr>
              <a:tr h="284156">
                <a:tc>
                  <a:txBody>
                    <a:bodyPr/>
                    <a:lstStyle/>
                    <a:p>
                      <a:pPr algn="ctr" fontAlgn="ctr"/>
                      <a:r>
                        <a:rPr lang="ja-JP" altLang="en-US" sz="1400" b="1" u="none" strike="noStrike">
                          <a:effectLst/>
                        </a:rPr>
                        <a:t>男女比率</a:t>
                      </a:r>
                      <a:endParaRPr lang="ja-JP" altLang="en-US" sz="1400" b="1" i="0" u="none" strike="noStrike">
                        <a:solidFill>
                          <a:srgbClr val="000000"/>
                        </a:solidFill>
                        <a:effectLst/>
                        <a:latin typeface="ＭＳ Ｐゴシック"/>
                      </a:endParaRPr>
                    </a:p>
                  </a:txBody>
                  <a:tcPr marL="8375" marR="8375" marT="8375" marB="0" anchor="ctr"/>
                </a:tc>
                <a:tc>
                  <a:txBody>
                    <a:bodyPr/>
                    <a:lstStyle/>
                    <a:p>
                      <a:pPr algn="ctr" fontAlgn="ctr"/>
                      <a:r>
                        <a:rPr lang="en-US" altLang="ja-JP" sz="1400" b="1" u="none" strike="noStrike" dirty="0">
                          <a:effectLst/>
                        </a:rPr>
                        <a:t>5</a:t>
                      </a:r>
                      <a:r>
                        <a:rPr lang="ja-JP" altLang="en-US" sz="1400" b="1" u="none" strike="noStrike" dirty="0">
                          <a:effectLst/>
                        </a:rPr>
                        <a:t>：</a:t>
                      </a:r>
                      <a:r>
                        <a:rPr lang="en-US" altLang="ja-JP" sz="1400" b="1" u="none" strike="noStrike" dirty="0">
                          <a:effectLst/>
                        </a:rPr>
                        <a:t>5</a:t>
                      </a:r>
                      <a:endParaRPr lang="en-US" altLang="ja-JP" sz="1400" b="1" i="0" u="none" strike="noStrike" dirty="0">
                        <a:solidFill>
                          <a:srgbClr val="000000"/>
                        </a:solidFill>
                        <a:effectLst/>
                        <a:latin typeface="ＭＳ Ｐゴシック"/>
                      </a:endParaRPr>
                    </a:p>
                  </a:txBody>
                  <a:tcPr marL="8375" marR="8375" marT="8375" marB="0" anchor="ctr"/>
                </a:tc>
                <a:tc>
                  <a:txBody>
                    <a:bodyPr/>
                    <a:lstStyle/>
                    <a:p>
                      <a:pPr algn="ctr" fontAlgn="ctr"/>
                      <a:r>
                        <a:rPr lang="en-US" altLang="ja-JP" sz="1200" b="1" u="none" strike="noStrike" dirty="0">
                          <a:effectLst/>
                        </a:rPr>
                        <a:t>2</a:t>
                      </a:r>
                      <a:r>
                        <a:rPr lang="ja-JP" altLang="en-US" sz="1200" b="1" u="none" strike="noStrike" dirty="0">
                          <a:effectLst/>
                        </a:rPr>
                        <a:t>：</a:t>
                      </a:r>
                      <a:r>
                        <a:rPr lang="en-US" altLang="ja-JP" sz="1200" b="1" u="none" strike="noStrike" dirty="0">
                          <a:effectLst/>
                        </a:rPr>
                        <a:t>8</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200" b="1" u="none" strike="noStrike" dirty="0">
                          <a:effectLst/>
                        </a:rPr>
                        <a:t>　</a:t>
                      </a:r>
                      <a:r>
                        <a:rPr lang="en-US" altLang="ja-JP" sz="1200" b="1" u="none" strike="noStrike">
                          <a:effectLst/>
                        </a:rPr>
                        <a:t>1</a:t>
                      </a:r>
                      <a:r>
                        <a:rPr lang="ja-JP" altLang="en-US" sz="1200" b="1" u="none" strike="noStrike">
                          <a:effectLst/>
                        </a:rPr>
                        <a:t>：</a:t>
                      </a:r>
                      <a:r>
                        <a:rPr lang="en-US" altLang="ja-JP" sz="1200" b="1" u="none" strike="noStrike" dirty="0">
                          <a:effectLst/>
                        </a:rPr>
                        <a:t>9</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algn="ctr" fontAlgn="ctr"/>
                      <a:r>
                        <a:rPr lang="en-US" altLang="ja-JP" sz="1200" b="1" u="none" strike="noStrike" dirty="0">
                          <a:effectLst/>
                        </a:rPr>
                        <a:t>3</a:t>
                      </a:r>
                      <a:r>
                        <a:rPr lang="ja-JP" altLang="en-US" sz="1200" b="1" u="none" strike="noStrike" dirty="0">
                          <a:effectLst/>
                        </a:rPr>
                        <a:t>：</a:t>
                      </a:r>
                      <a:r>
                        <a:rPr lang="en-US" altLang="ja-JP" sz="1200" b="1" u="none" strike="noStrike" dirty="0">
                          <a:effectLst/>
                        </a:rPr>
                        <a:t>7</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b="1" u="none" strike="noStrike" dirty="0">
                          <a:effectLst/>
                        </a:rPr>
                        <a:t>4</a:t>
                      </a:r>
                      <a:r>
                        <a:rPr lang="ja-JP" altLang="en-US" sz="1100" b="1" u="none" strike="noStrike" dirty="0">
                          <a:effectLst/>
                        </a:rPr>
                        <a:t>：</a:t>
                      </a:r>
                      <a:r>
                        <a:rPr lang="en-US" altLang="ja-JP" sz="1100" b="1" u="none" strike="noStrike" dirty="0">
                          <a:effectLst/>
                        </a:rPr>
                        <a:t>6</a:t>
                      </a:r>
                      <a:r>
                        <a:rPr lang="ja-JP" altLang="en-US" sz="1100" b="1" u="none" strike="noStrike" dirty="0">
                          <a:effectLst/>
                        </a:rPr>
                        <a:t>　</a:t>
                      </a:r>
                      <a:r>
                        <a:rPr lang="ja-JP" altLang="en-US" sz="1200" b="0" u="none" strike="noStrike" dirty="0">
                          <a:effectLst/>
                        </a:rPr>
                        <a:t>　</a:t>
                      </a:r>
                      <a:endParaRPr lang="ja-JP" altLang="en-US" sz="1200" b="0" i="0" u="none" strike="noStrike" dirty="0">
                        <a:solidFill>
                          <a:srgbClr val="000000"/>
                        </a:solidFill>
                        <a:effectLst/>
                        <a:latin typeface="ＭＳ Ｐゴシック"/>
                      </a:endParaRPr>
                    </a:p>
                  </a:txBody>
                  <a:tcPr marL="8375" marR="8375" marT="837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1" u="none" strike="noStrike" dirty="0">
                          <a:effectLst/>
                        </a:rPr>
                        <a:t>4</a:t>
                      </a:r>
                      <a:r>
                        <a:rPr lang="ja-JP" altLang="en-US" sz="1200" b="1" u="none" strike="noStrike" dirty="0">
                          <a:effectLst/>
                        </a:rPr>
                        <a:t>：</a:t>
                      </a:r>
                      <a:r>
                        <a:rPr lang="en-US" altLang="ja-JP" sz="1200" b="1" u="none" strike="noStrike" dirty="0">
                          <a:effectLst/>
                        </a:rPr>
                        <a:t>6</a:t>
                      </a:r>
                      <a:r>
                        <a:rPr lang="ja-JP" altLang="en-US" sz="1200" b="1" u="none" strike="noStrike" dirty="0">
                          <a:effectLst/>
                        </a:rPr>
                        <a:t>　</a:t>
                      </a:r>
                      <a:r>
                        <a:rPr lang="ja-JP" altLang="en-US" sz="1400" b="0" u="none" strike="noStrike" dirty="0">
                          <a:effectLst/>
                        </a:rPr>
                        <a:t>　</a:t>
                      </a:r>
                      <a:endParaRPr lang="ja-JP" altLang="en-US" sz="1400" b="0" i="0" u="none" strike="noStrike" dirty="0">
                        <a:solidFill>
                          <a:srgbClr val="000000"/>
                        </a:solidFill>
                        <a:effectLst/>
                        <a:latin typeface="ＭＳ Ｐゴシック"/>
                      </a:endParaRPr>
                    </a:p>
                  </a:txBody>
                  <a:tcPr marL="8375" marR="8375" marT="8375" marB="0" anchor="ctr"/>
                </a:tc>
                <a:extLst>
                  <a:ext uri="{0D108BD9-81ED-4DB2-BD59-A6C34878D82A}">
                    <a16:rowId xmlns:a16="http://schemas.microsoft.com/office/drawing/2014/main" val="10002"/>
                  </a:ext>
                </a:extLst>
              </a:tr>
              <a:tr h="316154">
                <a:tc>
                  <a:txBody>
                    <a:bodyPr/>
                    <a:lstStyle/>
                    <a:p>
                      <a:pPr algn="ctr" fontAlgn="ctr"/>
                      <a:r>
                        <a:rPr lang="ja-JP" altLang="en-US" sz="1400" b="1" i="0" u="none" strike="noStrike" dirty="0">
                          <a:solidFill>
                            <a:srgbClr val="000000"/>
                          </a:solidFill>
                          <a:effectLst/>
                          <a:latin typeface="ＭＳ Ｐゴシック"/>
                        </a:rPr>
                        <a:t>年齢層</a:t>
                      </a:r>
                    </a:p>
                  </a:txBody>
                  <a:tcPr marL="8375" marR="8375" marT="8375" marB="0" anchor="ctr"/>
                </a:tc>
                <a:tc>
                  <a:txBody>
                    <a:bodyPr/>
                    <a:lstStyle/>
                    <a:p>
                      <a:pPr algn="ctr" fontAlgn="ctr"/>
                      <a:r>
                        <a:rPr lang="en-US" altLang="ja-JP" sz="1400" b="1" u="none" strike="noStrike" dirty="0">
                          <a:effectLst/>
                        </a:rPr>
                        <a:t>71</a:t>
                      </a:r>
                      <a:r>
                        <a:rPr lang="ja-JP" altLang="en-US" sz="1400" b="1" u="none" strike="noStrike" dirty="0">
                          <a:effectLst/>
                        </a:rPr>
                        <a:t>歳～</a:t>
                      </a:r>
                      <a:r>
                        <a:rPr lang="en-US" altLang="ja-JP" sz="1400" b="1" u="none" strike="noStrike" dirty="0">
                          <a:effectLst/>
                        </a:rPr>
                        <a:t>88</a:t>
                      </a:r>
                      <a:r>
                        <a:rPr lang="ja-JP" altLang="en-US" sz="1400" b="1" u="none" strike="noStrike">
                          <a:effectLst/>
                        </a:rPr>
                        <a:t>歳</a:t>
                      </a:r>
                      <a:endParaRPr lang="ja-JP" altLang="en-US" sz="14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200" b="1" u="none" strike="noStrike" dirty="0">
                          <a:effectLst/>
                        </a:rPr>
                        <a:t>　</a:t>
                      </a:r>
                      <a:r>
                        <a:rPr lang="en-US" altLang="ja-JP" sz="1200" b="1" u="none" strike="noStrike" dirty="0">
                          <a:effectLst/>
                        </a:rPr>
                        <a:t>75</a:t>
                      </a:r>
                      <a:r>
                        <a:rPr lang="ja-JP" altLang="en-US" sz="1200" b="1" u="none" strike="noStrike" dirty="0">
                          <a:effectLst/>
                        </a:rPr>
                        <a:t>歳～</a:t>
                      </a:r>
                      <a:r>
                        <a:rPr lang="en-US" altLang="ja-JP" sz="1200" b="1" u="none" strike="noStrike" dirty="0">
                          <a:effectLst/>
                        </a:rPr>
                        <a:t>92</a:t>
                      </a:r>
                      <a:r>
                        <a:rPr lang="ja-JP" altLang="en-US" sz="1200" b="1" u="none" strike="noStrike" dirty="0">
                          <a:effectLst/>
                        </a:rPr>
                        <a:t>歳</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algn="ctr" fontAlgn="ctr"/>
                      <a:r>
                        <a:rPr lang="en-US" altLang="ja-JP" sz="1200" b="1" u="none" strike="noStrike" dirty="0">
                          <a:effectLst/>
                        </a:rPr>
                        <a:t>71</a:t>
                      </a:r>
                      <a:r>
                        <a:rPr lang="ja-JP" altLang="en-US" sz="1200" b="1" u="none" strike="noStrike" dirty="0">
                          <a:effectLst/>
                        </a:rPr>
                        <a:t>歳～</a:t>
                      </a:r>
                      <a:r>
                        <a:rPr lang="en-US" altLang="ja-JP" sz="1200" b="1" u="none" strike="noStrike" dirty="0">
                          <a:effectLst/>
                        </a:rPr>
                        <a:t>88</a:t>
                      </a:r>
                      <a:r>
                        <a:rPr lang="ja-JP" altLang="en-US" sz="1200" b="1" u="none" strike="noStrike" dirty="0">
                          <a:effectLst/>
                        </a:rPr>
                        <a:t>歳　</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algn="ctr" fontAlgn="ctr"/>
                      <a:r>
                        <a:rPr lang="en-US" altLang="ja-JP" sz="1200" b="1" u="none" strike="noStrike" dirty="0">
                          <a:effectLst/>
                        </a:rPr>
                        <a:t>55</a:t>
                      </a:r>
                      <a:r>
                        <a:rPr lang="ja-JP" altLang="en-US" sz="1200" b="1" u="none" strike="noStrike" dirty="0">
                          <a:effectLst/>
                        </a:rPr>
                        <a:t>歳～</a:t>
                      </a:r>
                      <a:r>
                        <a:rPr lang="en-US" altLang="ja-JP" sz="1200" b="1" u="none" strike="noStrike" dirty="0">
                          <a:effectLst/>
                        </a:rPr>
                        <a:t>90</a:t>
                      </a:r>
                      <a:r>
                        <a:rPr lang="ja-JP" altLang="en-US" sz="1200" b="1" u="none" strike="noStrike" dirty="0">
                          <a:effectLst/>
                        </a:rPr>
                        <a:t>歳　</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algn="ctr" fontAlgn="ctr"/>
                      <a:r>
                        <a:rPr lang="en-US" altLang="ja-JP" sz="1200" b="1" u="none" strike="noStrike" dirty="0">
                          <a:effectLst/>
                        </a:rPr>
                        <a:t>75</a:t>
                      </a:r>
                      <a:r>
                        <a:rPr lang="ja-JP" altLang="en-US" sz="1200" b="1" u="none" strike="noStrike" dirty="0">
                          <a:effectLst/>
                        </a:rPr>
                        <a:t>歳～</a:t>
                      </a:r>
                      <a:r>
                        <a:rPr lang="en-US" altLang="ja-JP" sz="1200" b="1" u="none" strike="noStrike" dirty="0">
                          <a:effectLst/>
                        </a:rPr>
                        <a:t>100</a:t>
                      </a:r>
                      <a:r>
                        <a:rPr lang="ja-JP" altLang="en-US" sz="1200" b="1" u="none" strike="noStrike" dirty="0">
                          <a:effectLst/>
                        </a:rPr>
                        <a:t>歳　</a:t>
                      </a:r>
                      <a:endParaRPr lang="ja-JP" altLang="en-US" sz="1200" b="1" i="0" u="none" strike="noStrike" dirty="0">
                        <a:solidFill>
                          <a:srgbClr val="000000"/>
                        </a:solidFill>
                        <a:effectLst/>
                        <a:latin typeface="ＭＳ Ｐゴシック"/>
                      </a:endParaRPr>
                    </a:p>
                  </a:txBody>
                  <a:tcPr marL="8375" marR="8375" marT="8375" marB="0" anchor="ctr"/>
                </a:tc>
                <a:tc>
                  <a:txBody>
                    <a:bodyPr/>
                    <a:lstStyle/>
                    <a:p>
                      <a:pPr algn="ctr" fontAlgn="ctr"/>
                      <a:r>
                        <a:rPr lang="ja-JP" altLang="en-US" sz="1200" b="1" u="none" strike="noStrike" dirty="0">
                          <a:effectLst/>
                        </a:rPr>
                        <a:t>　</a:t>
                      </a:r>
                      <a:r>
                        <a:rPr lang="en-US" altLang="ja-JP" sz="1200" b="1" u="none" strike="noStrike" dirty="0">
                          <a:effectLst/>
                        </a:rPr>
                        <a:t>71</a:t>
                      </a:r>
                      <a:r>
                        <a:rPr lang="ja-JP" altLang="en-US" sz="1200" b="1" u="none" strike="noStrike" dirty="0">
                          <a:effectLst/>
                        </a:rPr>
                        <a:t>歳～</a:t>
                      </a:r>
                      <a:r>
                        <a:rPr lang="en-US" altLang="ja-JP" sz="1200" b="1" u="none" strike="noStrike" dirty="0">
                          <a:effectLst/>
                        </a:rPr>
                        <a:t>98</a:t>
                      </a:r>
                      <a:r>
                        <a:rPr lang="ja-JP" altLang="en-US" sz="1200" b="1" u="none" strike="noStrike" dirty="0">
                          <a:effectLst/>
                        </a:rPr>
                        <a:t>歳</a:t>
                      </a:r>
                      <a:endParaRPr lang="ja-JP" altLang="en-US" sz="1200" b="1" i="0" u="none" strike="noStrike" dirty="0">
                        <a:solidFill>
                          <a:srgbClr val="000000"/>
                        </a:solidFill>
                        <a:effectLst/>
                        <a:latin typeface="ＭＳ Ｐゴシック"/>
                      </a:endParaRPr>
                    </a:p>
                  </a:txBody>
                  <a:tcPr marL="8375" marR="8375" marT="8375" marB="0" anchor="ctr"/>
                </a:tc>
                <a:extLst>
                  <a:ext uri="{0D108BD9-81ED-4DB2-BD59-A6C34878D82A}">
                    <a16:rowId xmlns:a16="http://schemas.microsoft.com/office/drawing/2014/main" val="10003"/>
                  </a:ext>
                </a:extLst>
              </a:tr>
              <a:tr h="1924991">
                <a:tc>
                  <a:txBody>
                    <a:bodyPr/>
                    <a:lstStyle/>
                    <a:p>
                      <a:pPr algn="ctr" fontAlgn="ctr"/>
                      <a:r>
                        <a:rPr lang="ja-JP" altLang="en-US" sz="1400" b="1" u="none" strike="noStrike" dirty="0">
                          <a:effectLst/>
                        </a:rPr>
                        <a:t>詳細</a:t>
                      </a:r>
                      <a:endParaRPr lang="ja-JP" altLang="en-US" sz="1400" b="1" i="0" u="none" strike="noStrike" dirty="0">
                        <a:solidFill>
                          <a:srgbClr val="000000"/>
                        </a:solidFill>
                        <a:effectLst/>
                        <a:latin typeface="ＭＳ Ｐゴシック"/>
                      </a:endParaRPr>
                    </a:p>
                  </a:txBody>
                  <a:tcPr marL="8375" marR="8375" marT="8375" marB="0" anchor="ctr"/>
                </a:tc>
                <a:tc>
                  <a:txBody>
                    <a:bodyPr/>
                    <a:lstStyle/>
                    <a:p>
                      <a:pPr algn="l" fontAlgn="t"/>
                      <a:r>
                        <a:rPr lang="ja-JP" altLang="en-US" sz="1200" b="1" u="none" strike="noStrike" dirty="0">
                          <a:effectLst/>
                        </a:rPr>
                        <a:t>カラオケ好きな人が多く、会話もにぎやかです。男性利用者様が多く、楽しくお話されたり、ゆったり過ごされています！</a:t>
                      </a:r>
                      <a:endParaRPr lang="en-US" altLang="ja-JP" sz="1200" b="1" u="none" strike="noStrike" dirty="0">
                        <a:effectLst/>
                      </a:endParaRPr>
                    </a:p>
                    <a:p>
                      <a:pPr algn="l" fontAlgn="t"/>
                      <a:r>
                        <a:rPr lang="ja-JP" altLang="en-US" sz="1200" b="1" i="0" u="none" strike="noStrike" dirty="0">
                          <a:solidFill>
                            <a:srgbClr val="000000"/>
                          </a:solidFill>
                          <a:effectLst/>
                          <a:latin typeface="ＭＳ Ｐゴシック"/>
                        </a:rPr>
                        <a:t>自由が丘方面のご利用者様大歓迎です！</a:t>
                      </a:r>
                    </a:p>
                  </a:txBody>
                  <a:tcPr marL="8375" marR="8375" marT="8375" marB="0"/>
                </a:tc>
                <a:tc>
                  <a:txBody>
                    <a:bodyPr/>
                    <a:lstStyle/>
                    <a:p>
                      <a:pPr algn="l" fontAlgn="t"/>
                      <a:r>
                        <a:rPr lang="ja-JP" altLang="en-US" sz="1200" b="1" u="none" strike="noStrike" dirty="0">
                          <a:effectLst/>
                        </a:rPr>
                        <a:t>　職員配置に余裕があり、介護度の高い方でも幅広く対応できます。</a:t>
                      </a:r>
                      <a:endParaRPr lang="en-US" altLang="ja-JP" sz="1200" b="1" u="none" strike="noStrike" dirty="0">
                        <a:effectLst/>
                      </a:endParaRPr>
                    </a:p>
                    <a:p>
                      <a:pPr algn="l" fontAlgn="t"/>
                      <a:r>
                        <a:rPr lang="ja-JP" altLang="en-US" sz="1200" b="1" u="none" strike="noStrike" dirty="0">
                          <a:effectLst/>
                        </a:rPr>
                        <a:t>お話し好きの女性利用者様が多くいらっしゃいます！</a:t>
                      </a:r>
                      <a:endParaRPr lang="en-US" altLang="ja-JP" sz="1200" b="1" u="none" strike="noStrike" dirty="0">
                        <a:effectLst/>
                      </a:endParaRPr>
                    </a:p>
                    <a:p>
                      <a:pPr algn="l" fontAlgn="t"/>
                      <a:endParaRPr lang="ja-JP" altLang="en-US" sz="1200" b="1" i="0" u="none" strike="noStrike" dirty="0">
                        <a:solidFill>
                          <a:srgbClr val="000000"/>
                        </a:solidFill>
                        <a:effectLst/>
                        <a:latin typeface="ＭＳ Ｐゴシック"/>
                      </a:endParaRPr>
                    </a:p>
                  </a:txBody>
                  <a:tcPr marL="8375" marR="8375" marT="8375" marB="0"/>
                </a:tc>
                <a:tc>
                  <a:txBody>
                    <a:bodyPr/>
                    <a:lstStyle/>
                    <a:p>
                      <a:pPr algn="l" fontAlgn="t"/>
                      <a:r>
                        <a:rPr lang="ja-JP" altLang="en-US" sz="1200" b="1" u="none" strike="noStrike" dirty="0">
                          <a:effectLst/>
                        </a:rPr>
                        <a:t>　職員配置にに余裕があり、介護度の高い方でも幅広く対応できます。</a:t>
                      </a:r>
                      <a:endParaRPr lang="en-US" altLang="ja-JP" sz="1200" b="1" u="none" strike="noStrike" dirty="0">
                        <a:effectLst/>
                      </a:endParaRPr>
                    </a:p>
                    <a:p>
                      <a:pPr algn="l" fontAlgn="t"/>
                      <a:r>
                        <a:rPr lang="ja-JP" altLang="en-US" sz="1200" b="1" u="none" strike="noStrike" dirty="0">
                          <a:effectLst/>
                        </a:rPr>
                        <a:t>調理レクや外出レクなどを行っています！</a:t>
                      </a:r>
                      <a:endParaRPr lang="en-US" altLang="ja-JP" sz="1200" b="1" u="none" strike="noStrike" dirty="0">
                        <a:effectLst/>
                      </a:endParaRPr>
                    </a:p>
                    <a:p>
                      <a:pPr algn="l" fontAlgn="t"/>
                      <a:r>
                        <a:rPr lang="ja-JP" altLang="en-US" sz="1200" b="1" u="none" strike="noStrike" dirty="0">
                          <a:effectLst/>
                        </a:rPr>
                        <a:t>囲碁をできる方が居ます！</a:t>
                      </a:r>
                      <a:endParaRPr lang="en-US" altLang="ja-JP" sz="1200" b="1" u="none" strike="noStrike" dirty="0">
                        <a:effectLst/>
                      </a:endParaRPr>
                    </a:p>
                    <a:p>
                      <a:pPr algn="l" fontAlgn="t"/>
                      <a:endParaRPr lang="ja-JP" altLang="en-US" sz="1200" b="1" i="0" u="none" strike="noStrike" dirty="0">
                        <a:solidFill>
                          <a:srgbClr val="000000"/>
                        </a:solidFill>
                        <a:effectLst/>
                        <a:latin typeface="ＭＳ Ｐゴシック"/>
                      </a:endParaRPr>
                    </a:p>
                  </a:txBody>
                  <a:tcPr marL="8375" marR="8375" marT="8375" marB="0"/>
                </a:tc>
                <a:tc>
                  <a:txBody>
                    <a:bodyPr/>
                    <a:lstStyle/>
                    <a:p>
                      <a:pPr algn="l" fontAlgn="t"/>
                      <a:r>
                        <a:rPr lang="ja-JP" altLang="en-US" sz="1200" b="1" u="none" strike="noStrike" dirty="0">
                          <a:effectLst/>
                        </a:rPr>
                        <a:t>　調理レクや外出レクを行っていま</a:t>
                      </a:r>
                      <a:endParaRPr lang="en-US" altLang="ja-JP" sz="1200" b="1" u="none" strike="noStrike" dirty="0">
                        <a:effectLst/>
                      </a:endParaRPr>
                    </a:p>
                    <a:p>
                      <a:pPr algn="l" fontAlgn="t"/>
                      <a:r>
                        <a:rPr lang="ja-JP" altLang="en-US" sz="1200" b="1" i="0" u="none" strike="noStrike" dirty="0">
                          <a:solidFill>
                            <a:srgbClr val="000000"/>
                          </a:solidFill>
                          <a:effectLst/>
                          <a:latin typeface="ＭＳ Ｐゴシック"/>
                        </a:rPr>
                        <a:t>す。</a:t>
                      </a:r>
                      <a:endParaRPr lang="en-US" altLang="ja-JP" sz="1200" b="1" i="0" u="none" strike="noStrike" dirty="0">
                        <a:solidFill>
                          <a:srgbClr val="000000"/>
                        </a:solidFill>
                        <a:effectLst/>
                        <a:latin typeface="ＭＳ Ｐゴシック"/>
                      </a:endParaRPr>
                    </a:p>
                    <a:p>
                      <a:pPr algn="l" fontAlgn="t"/>
                      <a:r>
                        <a:rPr lang="ja-JP" altLang="en-US" sz="1200" b="1" i="0" u="none" strike="noStrike" dirty="0">
                          <a:solidFill>
                            <a:srgbClr val="000000"/>
                          </a:solidFill>
                          <a:effectLst/>
                          <a:latin typeface="ＭＳ Ｐゴシック"/>
                        </a:rPr>
                        <a:t>元気な方が多い曜日で男性利用者様と女性利用者様が仲良くレクなどを行われています！</a:t>
                      </a:r>
                    </a:p>
                  </a:txBody>
                  <a:tcPr marL="8375" marR="8375" marT="8375" marB="0"/>
                </a:tc>
                <a:tc>
                  <a:txBody>
                    <a:bodyPr/>
                    <a:lstStyle/>
                    <a:p>
                      <a:pPr algn="l" fontAlgn="t"/>
                      <a:r>
                        <a:rPr lang="ja-JP" altLang="en-US" sz="1200" b="1" u="none" strike="noStrike" dirty="0">
                          <a:effectLst/>
                        </a:rPr>
                        <a:t>　ご利用人数の多い曜日で曜日対抗レクなどが強くいつも「レク」や「ふまねっと」を行うと笑いが絶えない曜日です！</a:t>
                      </a:r>
                      <a:endParaRPr lang="en-US" altLang="ja-JP" sz="1200" b="1" i="0" u="none" strike="noStrike" dirty="0">
                        <a:solidFill>
                          <a:srgbClr val="000000"/>
                        </a:solidFill>
                        <a:effectLst/>
                        <a:latin typeface="ＭＳ Ｐゴシック"/>
                      </a:endParaRPr>
                    </a:p>
                    <a:p>
                      <a:pPr algn="l" fontAlgn="t"/>
                      <a:r>
                        <a:rPr lang="ja-JP" altLang="en-US" sz="1200" b="1" u="none" strike="noStrike" dirty="0">
                          <a:effectLst/>
                        </a:rPr>
                        <a:t>将棋のできる方、囲碁をできる方が居ます！</a:t>
                      </a:r>
                      <a:endParaRPr lang="en-US" altLang="ja-JP" sz="1200" b="1" u="none" strike="noStrike" dirty="0">
                        <a:effectLst/>
                      </a:endParaRPr>
                    </a:p>
                    <a:p>
                      <a:pPr algn="l" fontAlgn="t"/>
                      <a:endParaRPr lang="en-US" altLang="ja-JP" sz="1200" b="1" u="none" strike="noStrike" dirty="0">
                        <a:effectLst/>
                      </a:endParaRPr>
                    </a:p>
                  </a:txBody>
                  <a:tcPr marL="8375" marR="8375" marT="8375" marB="0"/>
                </a:tc>
                <a:tc>
                  <a:txBody>
                    <a:bodyPr/>
                    <a:lstStyle/>
                    <a:p>
                      <a:pPr algn="l" fontAlgn="t"/>
                      <a:r>
                        <a:rPr lang="ja-JP" altLang="en-US" sz="1200" b="1" u="none" strike="noStrike" dirty="0">
                          <a:effectLst/>
                        </a:rPr>
                        <a:t>　元気な男性が多く体操や、「ふまねっと」、ではいつも大盛り上がりです！</a:t>
                      </a:r>
                      <a:endParaRPr lang="en-US" altLang="ja-JP" sz="1200" b="1" i="0" u="none" strike="noStrike" dirty="0">
                        <a:solidFill>
                          <a:srgbClr val="000000"/>
                        </a:solidFill>
                        <a:effectLst/>
                        <a:latin typeface="ＭＳ Ｐゴシック"/>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1" i="0" u="none" strike="noStrike" dirty="0">
                          <a:solidFill>
                            <a:srgbClr val="000000"/>
                          </a:solidFill>
                          <a:effectLst/>
                          <a:latin typeface="ＭＳ Ｐゴシック"/>
                        </a:rPr>
                        <a:t>自由が丘方面のご利用者様大歓迎です！</a:t>
                      </a:r>
                    </a:p>
                    <a:p>
                      <a:pPr algn="l" fontAlgn="t"/>
                      <a:endParaRPr lang="ja-JP" altLang="en-US" sz="1200" b="1" i="0" u="none" strike="noStrike" dirty="0">
                        <a:solidFill>
                          <a:srgbClr val="000000"/>
                        </a:solidFill>
                        <a:effectLst/>
                        <a:latin typeface="ＭＳ Ｐゴシック"/>
                      </a:endParaRPr>
                    </a:p>
                  </a:txBody>
                  <a:tcPr marL="8375" marR="8375" marT="8375"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498503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930</TotalTime>
  <Words>395</Words>
  <Application>Microsoft Office PowerPoint</Application>
  <PresentationFormat>画面に合わせる (4:3)</PresentationFormat>
  <Paragraphs>54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HGP創英角ﾎﾟｯﾌﾟ体</vt:lpstr>
      <vt:lpstr>HG創英角ﾎﾟｯﾌﾟ体</vt:lpstr>
      <vt:lpstr>ＭＳ Ｐゴシック</vt:lpstr>
      <vt:lpstr>Arial</vt:lpstr>
      <vt:lpstr>Calibri</vt:lpstr>
      <vt:lpstr>Office ​​テーマ</vt:lpstr>
      <vt:lpstr>デイサービスホワイエ空き情報　3/9現在　△２～３名 〇3～4名 ◎4～5名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FJ-USER</dc:creator>
  <cp:lastModifiedBy>foyer</cp:lastModifiedBy>
  <cp:revision>32</cp:revision>
  <cp:lastPrinted>2020-03-07T06:43:57Z</cp:lastPrinted>
  <dcterms:created xsi:type="dcterms:W3CDTF">2020-01-15T23:39:42Z</dcterms:created>
  <dcterms:modified xsi:type="dcterms:W3CDTF">2020-03-07T06:44:57Z</dcterms:modified>
</cp:coreProperties>
</file>